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354" r:id="rId2"/>
    <p:sldId id="355" r:id="rId3"/>
    <p:sldId id="373" r:id="rId4"/>
    <p:sldId id="357" r:id="rId5"/>
    <p:sldId id="397" r:id="rId6"/>
    <p:sldId id="374" r:id="rId7"/>
    <p:sldId id="365" r:id="rId8"/>
    <p:sldId id="375" r:id="rId9"/>
    <p:sldId id="367" r:id="rId10"/>
    <p:sldId id="378" r:id="rId11"/>
    <p:sldId id="379" r:id="rId12"/>
    <p:sldId id="380" r:id="rId13"/>
    <p:sldId id="381" r:id="rId14"/>
    <p:sldId id="382" r:id="rId15"/>
    <p:sldId id="383" r:id="rId16"/>
    <p:sldId id="384" r:id="rId17"/>
    <p:sldId id="385" r:id="rId18"/>
    <p:sldId id="387" r:id="rId19"/>
    <p:sldId id="388" r:id="rId20"/>
    <p:sldId id="389" r:id="rId21"/>
    <p:sldId id="390" r:id="rId22"/>
    <p:sldId id="391" r:id="rId23"/>
    <p:sldId id="392" r:id="rId24"/>
    <p:sldId id="393" r:id="rId25"/>
    <p:sldId id="394" r:id="rId26"/>
    <p:sldId id="395" r:id="rId27"/>
    <p:sldId id="396" r:id="rId28"/>
    <p:sldId id="376"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Cambria Math" panose="02040503050406030204" pitchFamily="18" charset="0"/>
      <p:regular r:id="rId37"/>
    </p:embeddedFont>
    <p:embeddedFont>
      <p:font typeface="华文楷体" panose="02010600040101010101" pitchFamily="2" charset="-122"/>
      <p:regular r:id="rId38"/>
    </p:embeddedFont>
    <p:embeddedFont>
      <p:font typeface="华文新魏" panose="02010800040101010101" pitchFamily="2" charset="-122"/>
      <p:regular r:id="rId39"/>
    </p:embeddedFont>
    <p:embeddedFont>
      <p:font typeface="楷体" panose="02010609060101010101" pitchFamily="49" charset="-122"/>
      <p:regular r:id="rId40"/>
    </p:embeddedFont>
  </p:embeddedFontLst>
  <p:custDataLst>
    <p:tags r:id="rId41"/>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8">
          <p15:clr>
            <a:srgbClr val="A4A3A4"/>
          </p15:clr>
        </p15:guide>
        <p15:guide id="2" pos="38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6"/>
    <a:srgbClr val="5E8CC8"/>
    <a:srgbClr val="AD8540"/>
    <a:srgbClr val="CBA365"/>
    <a:srgbClr val="13227A"/>
    <a:srgbClr val="2F71BC"/>
    <a:srgbClr val="1570C1"/>
    <a:srgbClr val="3F61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94660" autoAdjust="0"/>
  </p:normalViewPr>
  <p:slideViewPr>
    <p:cSldViewPr snapToGrid="0">
      <p:cViewPr varScale="1">
        <p:scale>
          <a:sx n="78" d="100"/>
          <a:sy n="78" d="100"/>
        </p:scale>
        <p:origin x="634" y="58"/>
      </p:cViewPr>
      <p:guideLst>
        <p:guide orient="horz" pos="2178"/>
        <p:guide pos="3843"/>
      </p:guideLst>
    </p:cSldViewPr>
  </p:slideViewPr>
  <p:notesTextViewPr>
    <p:cViewPr>
      <p:scale>
        <a:sx n="1" d="1"/>
        <a:sy n="1" d="1"/>
      </p:scale>
      <p:origin x="0" y="0"/>
    </p:cViewPr>
  </p:notesTextViewPr>
  <p:sorterViewPr>
    <p:cViewPr>
      <p:scale>
        <a:sx n="31" d="100"/>
        <a:sy n="31"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DB7CFAF-C3DE-4B6B-B617-EE60EFC61F9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vl1pPr>
          </a:lstStyle>
          <a:p>
            <a:pPr>
              <a:defRPr/>
            </a:pPr>
            <a:endParaRPr lang="zh-CN" altLang="en-US"/>
          </a:p>
        </p:txBody>
      </p:sp>
      <p:sp>
        <p:nvSpPr>
          <p:cNvPr id="3" name="日期占位符 2">
            <a:extLst>
              <a:ext uri="{FF2B5EF4-FFF2-40B4-BE49-F238E27FC236}">
                <a16:creationId xmlns:a16="http://schemas.microsoft.com/office/drawing/2014/main" id="{51F4FDBA-540E-4424-B9FF-997D3174BC38}"/>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vl1pPr>
          </a:lstStyle>
          <a:p>
            <a:pPr>
              <a:defRPr/>
            </a:pPr>
            <a:fld id="{A577E1A5-55F2-4923-8888-DDAB9B2B6F19}" type="datetimeFigureOut">
              <a:rPr lang="zh-CN" altLang="en-US"/>
              <a:pPr>
                <a:defRPr/>
              </a:pPr>
              <a:t>2021/12/12</a:t>
            </a:fld>
            <a:endParaRPr lang="zh-CN" altLang="en-US"/>
          </a:p>
        </p:txBody>
      </p:sp>
      <p:sp>
        <p:nvSpPr>
          <p:cNvPr id="4" name="幻灯片图像占位符 3">
            <a:extLst>
              <a:ext uri="{FF2B5EF4-FFF2-40B4-BE49-F238E27FC236}">
                <a16:creationId xmlns:a16="http://schemas.microsoft.com/office/drawing/2014/main" id="{DE96C922-EE5F-4C9A-969A-B3B34D0FC6B4}"/>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3D2BF430-DA81-4E88-A70C-92C0623B71F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1113B619-0A31-45B3-B675-173F887E025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vl1pPr>
          </a:lstStyle>
          <a:p>
            <a:pPr>
              <a:defRPr/>
            </a:pPr>
            <a:endParaRPr lang="zh-CN" altLang="en-US"/>
          </a:p>
        </p:txBody>
      </p:sp>
      <p:sp>
        <p:nvSpPr>
          <p:cNvPr id="7" name="灯片编号占位符 6">
            <a:extLst>
              <a:ext uri="{FF2B5EF4-FFF2-40B4-BE49-F238E27FC236}">
                <a16:creationId xmlns:a16="http://schemas.microsoft.com/office/drawing/2014/main" id="{FB5D7611-ED21-49FE-B7C4-3A6817D76DF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395D914-D832-4308-9ACD-8E0372EC2F8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395D914-D832-4308-9ACD-8E0372EC2F82}" type="slidenum">
              <a:rPr lang="zh-CN" altLang="en-US" smtClean="0"/>
              <a:pPr>
                <a:defRPr/>
              </a:pPr>
              <a:t>27</a:t>
            </a:fld>
            <a:endParaRPr lang="zh-CN" altLang="en-US"/>
          </a:p>
        </p:txBody>
      </p:sp>
    </p:spTree>
    <p:extLst>
      <p:ext uri="{BB962C8B-B14F-4D97-AF65-F5344CB8AC3E}">
        <p14:creationId xmlns:p14="http://schemas.microsoft.com/office/powerpoint/2010/main" val="1931388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F65A6613-23CA-4B91-91B1-617F06468F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6975"/>
          <a:stretch>
            <a:fillRect/>
          </a:stretch>
        </p:blipFill>
        <p:spPr bwMode="auto">
          <a:xfrm>
            <a:off x="5224463" y="0"/>
            <a:ext cx="6967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747856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23400226-6ABD-475F-BD79-708BD957CF18}"/>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D925785-DD4C-4C81-BD3D-EF6E2F48663F}" type="datetimeFigureOut">
              <a:rPr lang="zh-CN" altLang="en-US"/>
              <a:pPr>
                <a:defRPr/>
              </a:pPr>
              <a:t>2021/12/12</a:t>
            </a:fld>
            <a:endParaRPr lang="zh-CN" altLang="en-US"/>
          </a:p>
        </p:txBody>
      </p:sp>
      <p:sp>
        <p:nvSpPr>
          <p:cNvPr id="5" name="页脚占位符 4">
            <a:extLst>
              <a:ext uri="{FF2B5EF4-FFF2-40B4-BE49-F238E27FC236}">
                <a16:creationId xmlns:a16="http://schemas.microsoft.com/office/drawing/2014/main" id="{AFAEA4CA-AAA9-4815-87DE-543DCB05C8ED}"/>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DA56FA3C-D889-44D1-8769-502902F6ED8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27946671-7C66-478C-8CC2-6CAE64E804FD}" type="slidenum">
              <a:rPr lang="zh-CN" altLang="en-US"/>
              <a:pPr>
                <a:defRPr/>
              </a:pPr>
              <a:t>‹#›</a:t>
            </a:fld>
            <a:endParaRPr lang="zh-CN" altLang="en-US"/>
          </a:p>
        </p:txBody>
      </p:sp>
    </p:spTree>
    <p:extLst>
      <p:ext uri="{BB962C8B-B14F-4D97-AF65-F5344CB8AC3E}">
        <p14:creationId xmlns:p14="http://schemas.microsoft.com/office/powerpoint/2010/main" val="340161158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2BE25FBD-022C-4DD7-9D85-6A56A8756BE3}"/>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DE8F233-09F6-4D73-A088-C406CE6C3C5D}" type="datetimeFigureOut">
              <a:rPr lang="zh-CN" altLang="en-US"/>
              <a:pPr>
                <a:defRPr/>
              </a:pPr>
              <a:t>2021/12/12</a:t>
            </a:fld>
            <a:endParaRPr lang="zh-CN" altLang="en-US"/>
          </a:p>
        </p:txBody>
      </p:sp>
      <p:sp>
        <p:nvSpPr>
          <p:cNvPr id="5" name="页脚占位符 4">
            <a:extLst>
              <a:ext uri="{FF2B5EF4-FFF2-40B4-BE49-F238E27FC236}">
                <a16:creationId xmlns:a16="http://schemas.microsoft.com/office/drawing/2014/main" id="{9E5B0210-5F1F-4DC2-AE64-33E5567150E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DBADCF65-D3BB-4E69-84B6-2471FFFF1CC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4D807B5-1CA0-4A58-86ED-E418349F2883}" type="slidenum">
              <a:rPr lang="zh-CN" altLang="en-US"/>
              <a:pPr>
                <a:defRPr/>
              </a:pPr>
              <a:t>‹#›</a:t>
            </a:fld>
            <a:endParaRPr lang="zh-CN" altLang="en-US"/>
          </a:p>
        </p:txBody>
      </p:sp>
    </p:spTree>
    <p:extLst>
      <p:ext uri="{BB962C8B-B14F-4D97-AF65-F5344CB8AC3E}">
        <p14:creationId xmlns:p14="http://schemas.microsoft.com/office/powerpoint/2010/main" val="3328870732"/>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3B5BDCF1-64F9-4BDD-8CCD-B85F0557FA66}"/>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E8D89E43-E093-457D-A029-CFC7F53EB8E0}" type="datetimeFigureOut">
              <a:rPr lang="zh-CN" altLang="en-US"/>
              <a:pPr>
                <a:defRPr/>
              </a:pPr>
              <a:t>2021/12/12</a:t>
            </a:fld>
            <a:endParaRPr lang="zh-CN" altLang="en-US"/>
          </a:p>
        </p:txBody>
      </p:sp>
      <p:sp>
        <p:nvSpPr>
          <p:cNvPr id="5" name="页脚占位符 4">
            <a:extLst>
              <a:ext uri="{FF2B5EF4-FFF2-40B4-BE49-F238E27FC236}">
                <a16:creationId xmlns:a16="http://schemas.microsoft.com/office/drawing/2014/main" id="{26ACE178-3784-4D56-B419-B0554E3C7113}"/>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80B737FB-3B23-4162-9DDE-2556DF0CE13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289594EA-4F3C-4FCC-AAF0-B574DBBAB9EE}" type="slidenum">
              <a:rPr lang="zh-CN" altLang="en-US"/>
              <a:pPr>
                <a:defRPr/>
              </a:pPr>
              <a:t>‹#›</a:t>
            </a:fld>
            <a:endParaRPr lang="zh-CN" altLang="en-US"/>
          </a:p>
        </p:txBody>
      </p:sp>
    </p:spTree>
    <p:extLst>
      <p:ext uri="{BB962C8B-B14F-4D97-AF65-F5344CB8AC3E}">
        <p14:creationId xmlns:p14="http://schemas.microsoft.com/office/powerpoint/2010/main" val="31166261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8E06734A-4134-4A68-B040-B43EAC091C70}"/>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0A7867E-E29E-4874-8984-9D17DCEF0E2C}" type="datetimeFigureOut">
              <a:rPr lang="zh-CN" altLang="en-US"/>
              <a:pPr>
                <a:defRPr/>
              </a:pPr>
              <a:t>2021/12/12</a:t>
            </a:fld>
            <a:endParaRPr lang="zh-CN" altLang="en-US"/>
          </a:p>
        </p:txBody>
      </p:sp>
      <p:sp>
        <p:nvSpPr>
          <p:cNvPr id="5" name="页脚占位符 4">
            <a:extLst>
              <a:ext uri="{FF2B5EF4-FFF2-40B4-BE49-F238E27FC236}">
                <a16:creationId xmlns:a16="http://schemas.microsoft.com/office/drawing/2014/main" id="{68B08041-C67B-40EA-B5A8-0E235C14005D}"/>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23A247C8-D727-41E4-992E-C4549AF13DF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505D690B-B707-41C3-9809-743AFE636381}" type="slidenum">
              <a:rPr lang="zh-CN" altLang="en-US"/>
              <a:pPr>
                <a:defRPr/>
              </a:pPr>
              <a:t>‹#›</a:t>
            </a:fld>
            <a:endParaRPr lang="zh-CN" altLang="en-US"/>
          </a:p>
        </p:txBody>
      </p:sp>
    </p:spTree>
    <p:extLst>
      <p:ext uri="{BB962C8B-B14F-4D97-AF65-F5344CB8AC3E}">
        <p14:creationId xmlns:p14="http://schemas.microsoft.com/office/powerpoint/2010/main" val="3301182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FE859957-B6F1-4CE8-B3A0-4AFC3290B76D}"/>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8ADBDF5-AE1B-4CCF-91F1-105C334D8D52}" type="datetimeFigureOut">
              <a:rPr lang="zh-CN" altLang="en-US"/>
              <a:pPr>
                <a:defRPr/>
              </a:pPr>
              <a:t>2021/12/12</a:t>
            </a:fld>
            <a:endParaRPr lang="zh-CN" altLang="en-US"/>
          </a:p>
        </p:txBody>
      </p:sp>
      <p:sp>
        <p:nvSpPr>
          <p:cNvPr id="5" name="页脚占位符 4">
            <a:extLst>
              <a:ext uri="{FF2B5EF4-FFF2-40B4-BE49-F238E27FC236}">
                <a16:creationId xmlns:a16="http://schemas.microsoft.com/office/drawing/2014/main" id="{D59B72D8-BE57-4A3E-B6A1-BD5019239F2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6D1A5DA9-E858-4C66-963D-6D4A28A98C4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7FD8108-9AA0-4FC7-8DF5-521C470D43DB}" type="slidenum">
              <a:rPr lang="zh-CN" altLang="en-US"/>
              <a:pPr>
                <a:defRPr/>
              </a:pPr>
              <a:t>‹#›</a:t>
            </a:fld>
            <a:endParaRPr lang="zh-CN" altLang="en-US"/>
          </a:p>
        </p:txBody>
      </p:sp>
    </p:spTree>
    <p:extLst>
      <p:ext uri="{BB962C8B-B14F-4D97-AF65-F5344CB8AC3E}">
        <p14:creationId xmlns:p14="http://schemas.microsoft.com/office/powerpoint/2010/main" val="114683709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E30CF4A1-92A9-419B-B5FD-B620A21ED494}"/>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ABD955B-309E-415F-9069-0064F29F6313}" type="datetimeFigureOut">
              <a:rPr lang="zh-CN" altLang="en-US"/>
              <a:pPr>
                <a:defRPr/>
              </a:pPr>
              <a:t>2021/12/12</a:t>
            </a:fld>
            <a:endParaRPr lang="zh-CN" altLang="en-US"/>
          </a:p>
        </p:txBody>
      </p:sp>
      <p:sp>
        <p:nvSpPr>
          <p:cNvPr id="6" name="页脚占位符 5">
            <a:extLst>
              <a:ext uri="{FF2B5EF4-FFF2-40B4-BE49-F238E27FC236}">
                <a16:creationId xmlns:a16="http://schemas.microsoft.com/office/drawing/2014/main" id="{4B660E75-BE48-4F77-AD5B-CD9832FC7ADD}"/>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C8D0F023-6211-458A-B230-BA5035806BF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65990E92-AA96-47D4-94AB-1B55C3A66C39}" type="slidenum">
              <a:rPr lang="zh-CN" altLang="en-US"/>
              <a:pPr>
                <a:defRPr/>
              </a:pPr>
              <a:t>‹#›</a:t>
            </a:fld>
            <a:endParaRPr lang="zh-CN" altLang="en-US"/>
          </a:p>
        </p:txBody>
      </p:sp>
    </p:spTree>
    <p:extLst>
      <p:ext uri="{BB962C8B-B14F-4D97-AF65-F5344CB8AC3E}">
        <p14:creationId xmlns:p14="http://schemas.microsoft.com/office/powerpoint/2010/main" val="83314223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a:extLst>
              <a:ext uri="{FF2B5EF4-FFF2-40B4-BE49-F238E27FC236}">
                <a16:creationId xmlns:a16="http://schemas.microsoft.com/office/drawing/2014/main" id="{835FDBCF-9781-478B-AF61-7EFAD8CD1BAB}"/>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0217A62-7C76-4601-BD76-193873068AE4}" type="datetimeFigureOut">
              <a:rPr lang="zh-CN" altLang="en-US"/>
              <a:pPr>
                <a:defRPr/>
              </a:pPr>
              <a:t>2021/12/12</a:t>
            </a:fld>
            <a:endParaRPr lang="zh-CN" altLang="en-US"/>
          </a:p>
        </p:txBody>
      </p:sp>
      <p:sp>
        <p:nvSpPr>
          <p:cNvPr id="8" name="页脚占位符 7">
            <a:extLst>
              <a:ext uri="{FF2B5EF4-FFF2-40B4-BE49-F238E27FC236}">
                <a16:creationId xmlns:a16="http://schemas.microsoft.com/office/drawing/2014/main" id="{D1097849-775B-4B3B-ADD9-DCB3BBA91B96}"/>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5566BBA3-1632-41A2-9D3E-EBEA5886448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0DAC9C0-13E1-4F8A-9B86-F08FC4EF1850}" type="slidenum">
              <a:rPr lang="zh-CN" altLang="en-US"/>
              <a:pPr>
                <a:defRPr/>
              </a:pPr>
              <a:t>‹#›</a:t>
            </a:fld>
            <a:endParaRPr lang="zh-CN" altLang="en-US"/>
          </a:p>
        </p:txBody>
      </p:sp>
    </p:spTree>
    <p:extLst>
      <p:ext uri="{BB962C8B-B14F-4D97-AF65-F5344CB8AC3E}">
        <p14:creationId xmlns:p14="http://schemas.microsoft.com/office/powerpoint/2010/main" val="71992239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noProof="1"/>
              <a:t>单击此处编辑母版标题样式</a:t>
            </a:r>
          </a:p>
        </p:txBody>
      </p:sp>
      <p:sp>
        <p:nvSpPr>
          <p:cNvPr id="3" name="日期占位符 2">
            <a:extLst>
              <a:ext uri="{FF2B5EF4-FFF2-40B4-BE49-F238E27FC236}">
                <a16:creationId xmlns:a16="http://schemas.microsoft.com/office/drawing/2014/main" id="{F09015C8-0326-444E-BF18-40CE42B7FBE7}"/>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97637D3-9B06-4169-A44E-E2A31E70EA0F}" type="datetimeFigureOut">
              <a:rPr lang="zh-CN" altLang="en-US"/>
              <a:pPr>
                <a:defRPr/>
              </a:pPr>
              <a:t>2021/12/12</a:t>
            </a:fld>
            <a:endParaRPr lang="zh-CN" altLang="en-US"/>
          </a:p>
        </p:txBody>
      </p:sp>
      <p:sp>
        <p:nvSpPr>
          <p:cNvPr id="4" name="页脚占位符 3">
            <a:extLst>
              <a:ext uri="{FF2B5EF4-FFF2-40B4-BE49-F238E27FC236}">
                <a16:creationId xmlns:a16="http://schemas.microsoft.com/office/drawing/2014/main" id="{5D234F90-2F00-4955-B27F-2AAA382F5F7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BA239018-3565-4C65-91BF-FF282F67D859}"/>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E2E0FE0-D89C-4501-B28A-BE8C1C65DD01}" type="slidenum">
              <a:rPr lang="zh-CN" altLang="en-US"/>
              <a:pPr>
                <a:defRPr/>
              </a:pPr>
              <a:t>‹#›</a:t>
            </a:fld>
            <a:endParaRPr lang="zh-CN" altLang="en-US"/>
          </a:p>
        </p:txBody>
      </p:sp>
    </p:spTree>
    <p:extLst>
      <p:ext uri="{BB962C8B-B14F-4D97-AF65-F5344CB8AC3E}">
        <p14:creationId xmlns:p14="http://schemas.microsoft.com/office/powerpoint/2010/main" val="324385795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713A36-3BB4-48A2-BD8D-22D045B7CC22}"/>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B5E5ACD-3B73-419E-B061-91C1D5AD218D}" type="datetimeFigureOut">
              <a:rPr lang="zh-CN" altLang="en-US"/>
              <a:pPr>
                <a:defRPr/>
              </a:pPr>
              <a:t>2021/12/12</a:t>
            </a:fld>
            <a:endParaRPr lang="zh-CN" altLang="en-US"/>
          </a:p>
        </p:txBody>
      </p:sp>
      <p:sp>
        <p:nvSpPr>
          <p:cNvPr id="3" name="页脚占位符 2">
            <a:extLst>
              <a:ext uri="{FF2B5EF4-FFF2-40B4-BE49-F238E27FC236}">
                <a16:creationId xmlns:a16="http://schemas.microsoft.com/office/drawing/2014/main" id="{B935A8F9-32D5-4D20-B4A7-EA3807BD2095}"/>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2976D89A-3A1D-4715-84E0-256FA8AB4B39}"/>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7DDC3CD-419A-489B-8782-E2E2C9D90728}" type="slidenum">
              <a:rPr lang="zh-CN" altLang="en-US"/>
              <a:pPr>
                <a:defRPr/>
              </a:pPr>
              <a:t>‹#›</a:t>
            </a:fld>
            <a:endParaRPr lang="zh-CN" altLang="en-US"/>
          </a:p>
        </p:txBody>
      </p:sp>
    </p:spTree>
    <p:extLst>
      <p:ext uri="{BB962C8B-B14F-4D97-AF65-F5344CB8AC3E}">
        <p14:creationId xmlns:p14="http://schemas.microsoft.com/office/powerpoint/2010/main" val="242706387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010D49BD-72E9-4350-8BF3-312E3C2CD883}"/>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51EE37F-7C96-45CE-BBA3-49CA377B7C62}" type="datetimeFigureOut">
              <a:rPr lang="zh-CN" altLang="en-US"/>
              <a:pPr>
                <a:defRPr/>
              </a:pPr>
              <a:t>2021/12/12</a:t>
            </a:fld>
            <a:endParaRPr lang="zh-CN" altLang="en-US"/>
          </a:p>
        </p:txBody>
      </p:sp>
      <p:sp>
        <p:nvSpPr>
          <p:cNvPr id="6" name="页脚占位符 5">
            <a:extLst>
              <a:ext uri="{FF2B5EF4-FFF2-40B4-BE49-F238E27FC236}">
                <a16:creationId xmlns:a16="http://schemas.microsoft.com/office/drawing/2014/main" id="{50891C40-11BE-4AB6-ACB6-B29FA1B2DF47}"/>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7AA34AD7-93D0-43CD-B51D-7E856A7CF826}"/>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16A908A-7238-44C5-8815-7B8FC19E4CDB}" type="slidenum">
              <a:rPr lang="zh-CN" altLang="en-US"/>
              <a:pPr>
                <a:defRPr/>
              </a:pPr>
              <a:t>‹#›</a:t>
            </a:fld>
            <a:endParaRPr lang="zh-CN" altLang="en-US"/>
          </a:p>
        </p:txBody>
      </p:sp>
    </p:spTree>
    <p:extLst>
      <p:ext uri="{BB962C8B-B14F-4D97-AF65-F5344CB8AC3E}">
        <p14:creationId xmlns:p14="http://schemas.microsoft.com/office/powerpoint/2010/main" val="408880027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FB0AB303-9488-4B50-B177-378F30A57AB1}"/>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DC3F0C4-2A8A-4BEE-AEED-AA787DCCDC1F}" type="datetimeFigureOut">
              <a:rPr lang="zh-CN" altLang="en-US"/>
              <a:pPr>
                <a:defRPr/>
              </a:pPr>
              <a:t>2021/12/12</a:t>
            </a:fld>
            <a:endParaRPr lang="zh-CN" altLang="en-US"/>
          </a:p>
        </p:txBody>
      </p:sp>
      <p:sp>
        <p:nvSpPr>
          <p:cNvPr id="6" name="页脚占位符 5">
            <a:extLst>
              <a:ext uri="{FF2B5EF4-FFF2-40B4-BE49-F238E27FC236}">
                <a16:creationId xmlns:a16="http://schemas.microsoft.com/office/drawing/2014/main" id="{38E79FF3-7617-4864-BBD7-665CC84A0F47}"/>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0421C97A-374F-47B9-AAF9-B0DCD2B805F3}"/>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2357AF5-BB9D-4865-B94F-33E1281BF886}" type="slidenum">
              <a:rPr lang="zh-CN" altLang="en-US"/>
              <a:pPr>
                <a:defRPr/>
              </a:pPr>
              <a:t>‹#›</a:t>
            </a:fld>
            <a:endParaRPr lang="zh-CN" altLang="en-US"/>
          </a:p>
        </p:txBody>
      </p:sp>
    </p:spTree>
    <p:extLst>
      <p:ext uri="{BB962C8B-B14F-4D97-AF65-F5344CB8AC3E}">
        <p14:creationId xmlns:p14="http://schemas.microsoft.com/office/powerpoint/2010/main" val="205468950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6">
            <a:extLst>
              <a:ext uri="{FF2B5EF4-FFF2-40B4-BE49-F238E27FC236}">
                <a16:creationId xmlns:a16="http://schemas.microsoft.com/office/drawing/2014/main" id="{3E5E749A-8160-4AAC-A9AD-B2E24B346D2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60" r:id="rId1"/>
    <p:sldLayoutId id="2147485261" r:id="rId2"/>
    <p:sldLayoutId id="2147485262" r:id="rId3"/>
    <p:sldLayoutId id="2147485263" r:id="rId4"/>
    <p:sldLayoutId id="2147485264" r:id="rId5"/>
    <p:sldLayoutId id="2147485265" r:id="rId6"/>
    <p:sldLayoutId id="2147485266" r:id="rId7"/>
    <p:sldLayoutId id="2147485267" r:id="rId8"/>
    <p:sldLayoutId id="2147485268" r:id="rId9"/>
    <p:sldLayoutId id="2147485269" r:id="rId10"/>
    <p:sldLayoutId id="2147485270" r:id="rId11"/>
    <p:sldLayoutId id="2147485271" r:id="rId12"/>
  </p:sldLayoutIdLst>
  <p:transition spd="slow">
    <p:push dir="u"/>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29.emf"/><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32.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9.emf"/><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D7F81B-BF57-4763-A2C5-5A8AE4CC848E}"/>
              </a:ext>
            </a:extLst>
          </p:cNvPr>
          <p:cNvSpPr/>
          <p:nvPr/>
        </p:nvSpPr>
        <p:spPr>
          <a:xfrm>
            <a:off x="0" y="0"/>
            <a:ext cx="12192000" cy="6858000"/>
          </a:xfrm>
          <a:prstGeom prst="rect">
            <a:avLst/>
          </a:prstGeom>
          <a:solidFill>
            <a:srgbClr val="5E8CC8"/>
          </a:solidFill>
          <a:ln>
            <a:solidFill>
              <a:srgbClr val="5E8C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 name="图片 2">
            <a:extLst>
              <a:ext uri="{FF2B5EF4-FFF2-40B4-BE49-F238E27FC236}">
                <a16:creationId xmlns:a16="http://schemas.microsoft.com/office/drawing/2014/main" id="{2B6B0264-75B9-48FD-A558-145F89FE5B19}"/>
              </a:ext>
            </a:extLst>
          </p:cNvPr>
          <p:cNvPicPr>
            <a:picLocks noChangeAspect="1"/>
          </p:cNvPicPr>
          <p:nvPr/>
        </p:nvPicPr>
        <p:blipFill rotWithShape="1">
          <a:blip r:embed="rId2">
            <a:extLst>
              <a:ext uri="{28A0092B-C50C-407E-A947-70E740481C1C}">
                <a14:useLocalDpi xmlns:a14="http://schemas.microsoft.com/office/drawing/2010/main" val="0"/>
              </a:ext>
            </a:extLst>
          </a:blip>
          <a:srcRect r="43131"/>
          <a:stretch/>
        </p:blipFill>
        <p:spPr>
          <a:xfrm>
            <a:off x="1711014" y="421832"/>
            <a:ext cx="8769972" cy="6014336"/>
          </a:xfrm>
          <a:prstGeom prst="ellipse">
            <a:avLst/>
          </a:prstGeom>
          <a:ln>
            <a:noFill/>
          </a:ln>
          <a:effectLst>
            <a:softEdge rad="112500"/>
          </a:effectLst>
        </p:spPr>
      </p:pic>
      <p:sp>
        <p:nvSpPr>
          <p:cNvPr id="6" name="矩形 5">
            <a:extLst>
              <a:ext uri="{FF2B5EF4-FFF2-40B4-BE49-F238E27FC236}">
                <a16:creationId xmlns:a16="http://schemas.microsoft.com/office/drawing/2014/main" id="{AEEC86F9-3CA6-4B68-AD09-F8F797E4EF6B}"/>
              </a:ext>
            </a:extLst>
          </p:cNvPr>
          <p:cNvSpPr/>
          <p:nvPr/>
        </p:nvSpPr>
        <p:spPr>
          <a:xfrm>
            <a:off x="0" y="0"/>
            <a:ext cx="12192000" cy="685800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2" name="文本框 1">
            <a:extLst>
              <a:ext uri="{FF2B5EF4-FFF2-40B4-BE49-F238E27FC236}">
                <a16:creationId xmlns:a16="http://schemas.microsoft.com/office/drawing/2014/main" id="{B7ED8AA0-A783-488C-9B8C-AE7FCD462C18}"/>
              </a:ext>
            </a:extLst>
          </p:cNvPr>
          <p:cNvSpPr txBox="1">
            <a:spLocks noChangeArrowheads="1"/>
          </p:cNvSpPr>
          <p:nvPr/>
        </p:nvSpPr>
        <p:spPr bwMode="auto">
          <a:xfrm>
            <a:off x="947560" y="1298132"/>
            <a:ext cx="1014779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defRPr/>
            </a:pPr>
            <a:r>
              <a:rPr lang="zh-CN" altLang="en-US" sz="6000" b="1" dirty="0">
                <a:solidFill>
                  <a:schemeClr val="bg1"/>
                </a:solidFill>
                <a:latin typeface="楷体" panose="02010609060101010101" pitchFamily="49" charset="-122"/>
                <a:ea typeface="楷体" panose="02010609060101010101" pitchFamily="49" charset="-122"/>
              </a:rPr>
              <a:t>复合材料结构适航验证与审定</a:t>
            </a:r>
          </a:p>
          <a:p>
            <a:pPr eaLnBrk="1" hangingPunct="1">
              <a:defRPr/>
            </a:pPr>
            <a:r>
              <a:rPr lang="en-US" altLang="zh-CN" sz="4000" b="1" dirty="0">
                <a:solidFill>
                  <a:schemeClr val="bg1"/>
                </a:solidFill>
                <a:latin typeface="+mj-lt"/>
                <a:ea typeface="华文行楷" panose="02010800040101010101" pitchFamily="2" charset="-122"/>
              </a:rPr>
              <a:t>Airworthiness Verification and Certification Process of Composite Structures</a:t>
            </a:r>
            <a:endParaRPr lang="en-US" altLang="zh-CN" sz="3600" b="1" dirty="0">
              <a:solidFill>
                <a:schemeClr val="bg1"/>
              </a:solidFill>
              <a:latin typeface="+mj-lt"/>
              <a:ea typeface="华文行楷" panose="02010800040101010101" pitchFamily="2" charset="-122"/>
            </a:endParaRPr>
          </a:p>
        </p:txBody>
      </p:sp>
      <p:sp>
        <p:nvSpPr>
          <p:cNvPr id="38918" name="文本框 1">
            <a:extLst>
              <a:ext uri="{FF2B5EF4-FFF2-40B4-BE49-F238E27FC236}">
                <a16:creationId xmlns:a16="http://schemas.microsoft.com/office/drawing/2014/main" id="{F30EB8AF-053B-468C-97AE-B1AF293D7952}"/>
              </a:ext>
            </a:extLst>
          </p:cNvPr>
          <p:cNvSpPr txBox="1">
            <a:spLocks noChangeArrowheads="1"/>
          </p:cNvSpPr>
          <p:nvPr/>
        </p:nvSpPr>
        <p:spPr bwMode="auto">
          <a:xfrm>
            <a:off x="1068370" y="4777180"/>
            <a:ext cx="90836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bg1"/>
                </a:solidFill>
                <a:latin typeface="华文楷体" panose="02010600040101010101" pitchFamily="2" charset="-122"/>
                <a:ea typeface="华文楷体" panose="02010600040101010101" pitchFamily="2" charset="-122"/>
              </a:rPr>
              <a:t>011810716</a:t>
            </a:r>
            <a:r>
              <a:rPr lang="zh-CN" altLang="en-US" sz="3600" b="1" dirty="0">
                <a:solidFill>
                  <a:schemeClr val="bg1"/>
                </a:solidFill>
                <a:latin typeface="华文楷体" panose="02010600040101010101" pitchFamily="2" charset="-122"/>
                <a:ea typeface="华文楷体" panose="02010600040101010101" pitchFamily="2" charset="-122"/>
              </a:rPr>
              <a:t>吴哲铭</a:t>
            </a:r>
            <a:endParaRPr lang="en-US" altLang="zh-CN" sz="3600" b="1" dirty="0">
              <a:solidFill>
                <a:schemeClr val="bg1"/>
              </a:solidFill>
              <a:latin typeface="华文楷体" panose="02010600040101010101" pitchFamily="2" charset="-122"/>
              <a:ea typeface="华文楷体" panose="02010600040101010101" pitchFamily="2" charset="-122"/>
            </a:endParaRPr>
          </a:p>
          <a:p>
            <a:pPr eaLnBrk="1" hangingPunct="1"/>
            <a:r>
              <a:rPr lang="en-US" altLang="zh-CN" sz="3600" b="1" dirty="0">
                <a:solidFill>
                  <a:schemeClr val="bg1"/>
                </a:solidFill>
                <a:latin typeface="华文楷体" panose="02010600040101010101" pitchFamily="2" charset="-122"/>
                <a:ea typeface="华文楷体" panose="02010600040101010101" pitchFamily="2" charset="-122"/>
              </a:rPr>
              <a:t>2021.12.12</a:t>
            </a:r>
          </a:p>
        </p:txBody>
      </p:sp>
      <p:cxnSp>
        <p:nvCxnSpPr>
          <p:cNvPr id="23" name="直接连接符 22">
            <a:extLst>
              <a:ext uri="{FF2B5EF4-FFF2-40B4-BE49-F238E27FC236}">
                <a16:creationId xmlns:a16="http://schemas.microsoft.com/office/drawing/2014/main" id="{72326D91-DE4A-48B1-8821-79C9F67AAD83}"/>
              </a:ext>
            </a:extLst>
          </p:cNvPr>
          <p:cNvCxnSpPr>
            <a:cxnSpLocks/>
          </p:cNvCxnSpPr>
          <p:nvPr/>
        </p:nvCxnSpPr>
        <p:spPr>
          <a:xfrm>
            <a:off x="771607" y="1468438"/>
            <a:ext cx="0" cy="45275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8920" name="图片 29">
            <a:extLst>
              <a:ext uri="{FF2B5EF4-FFF2-40B4-BE49-F238E27FC236}">
                <a16:creationId xmlns:a16="http://schemas.microsoft.com/office/drawing/2014/main" id="{DE8F06AA-3E00-4CBF-8697-F94D9833B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700"/>
            <a:ext cx="3143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7409401"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3. X</a:t>
            </a:r>
            <a:r>
              <a:rPr lang="zh-CN" altLang="en-US" sz="4000" b="1" dirty="0">
                <a:latin typeface="华文楷体" panose="02010600040101010101" pitchFamily="2" charset="-122"/>
                <a:ea typeface="华文楷体" panose="02010600040101010101" pitchFamily="2" charset="-122"/>
              </a:rPr>
              <a:t>方向加载不同</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应力应变曲线</a:t>
            </a:r>
          </a:p>
        </p:txBody>
      </p:sp>
      <mc:AlternateContent xmlns:mc="http://schemas.openxmlformats.org/markup-compatibility/2006" xmlns:a14="http://schemas.microsoft.com/office/drawing/2010/main">
        <mc:Choice Requires="a14">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2" y="624669"/>
                <a:ext cx="5979201" cy="9244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3.1 </a:t>
                </a:r>
                <a:r>
                  <a:rPr lang="zh-CN" altLang="zh-CN" sz="4000" b="1" dirty="0">
                    <a:latin typeface="华文楷体" panose="02010600040101010101" pitchFamily="2" charset="-122"/>
                    <a:ea typeface="华文楷体" panose="02010600040101010101" pitchFamily="2" charset="-122"/>
                  </a:rPr>
                  <a:t>不同</a:t>
                </a:r>
                <a14:m>
                  <m:oMath xmlns:m="http://schemas.openxmlformats.org/officeDocument/2006/math">
                    <m:r>
                      <a:rPr lang="en-US" altLang="zh-CN" sz="4000" b="1">
                        <a:latin typeface="Cambria Math" panose="02040503050406030204" pitchFamily="18" charset="0"/>
                        <a:ea typeface="华文楷体" panose="02010600040101010101" pitchFamily="2" charset="-122"/>
                      </a:rPr>
                      <m:t>𝜽</m:t>
                    </m:r>
                  </m:oMath>
                </a14:m>
                <a:r>
                  <a:rPr lang="zh-CN" altLang="zh-CN" sz="4000" b="1" dirty="0">
                    <a:latin typeface="华文楷体" panose="02010600040101010101" pitchFamily="2" charset="-122"/>
                    <a:ea typeface="华文楷体" panose="02010600040101010101" pitchFamily="2" charset="-122"/>
                  </a:rPr>
                  <a:t>下的</a:t>
                </a:r>
                <a14:m>
                  <m:oMath xmlns:m="http://schemas.openxmlformats.org/officeDocument/2006/math">
                    <m:sSub>
                      <m:sSubPr>
                        <m:ctrlPr>
                          <a:rPr lang="zh-CN" altLang="zh-CN" sz="4000" b="1" i="1">
                            <a:latin typeface="Cambria Math" panose="02040503050406030204" pitchFamily="18" charset="0"/>
                            <a:ea typeface="华文楷体" panose="02010600040101010101" pitchFamily="2" charset="-122"/>
                          </a:rPr>
                        </m:ctrlPr>
                      </m:sSubPr>
                      <m:e>
                        <m:r>
                          <a:rPr lang="en-US" altLang="zh-CN" sz="4000" b="1">
                            <a:latin typeface="Cambria Math" panose="02040503050406030204" pitchFamily="18" charset="0"/>
                            <a:ea typeface="华文楷体" panose="02010600040101010101" pitchFamily="2" charset="-122"/>
                          </a:rPr>
                          <m:t>𝜺</m:t>
                        </m:r>
                      </m:e>
                      <m:sub>
                        <m:r>
                          <a:rPr lang="en-US" altLang="zh-CN" sz="4000" b="1">
                            <a:latin typeface="Cambria Math" panose="02040503050406030204" pitchFamily="18" charset="0"/>
                            <a:ea typeface="华文楷体" panose="02010600040101010101" pitchFamily="2" charset="-122"/>
                          </a:rPr>
                          <m:t>𝒙</m:t>
                        </m:r>
                      </m:sub>
                    </m:sSub>
                    <m:r>
                      <a:rPr lang="en-US" altLang="zh-CN" sz="4000" b="1">
                        <a:latin typeface="Cambria Math" panose="02040503050406030204" pitchFamily="18" charset="0"/>
                        <a:ea typeface="华文楷体" panose="02010600040101010101" pitchFamily="2" charset="-122"/>
                      </a:rPr>
                      <m:t>−</m:t>
                    </m:r>
                    <m:sSub>
                      <m:sSubPr>
                        <m:ctrlPr>
                          <a:rPr lang="zh-CN" altLang="zh-CN" sz="4000" b="1" i="1">
                            <a:latin typeface="Cambria Math" panose="02040503050406030204" pitchFamily="18" charset="0"/>
                            <a:ea typeface="华文楷体" panose="02010600040101010101" pitchFamily="2" charset="-122"/>
                          </a:rPr>
                        </m:ctrlPr>
                      </m:sSubPr>
                      <m:e>
                        <m:r>
                          <a:rPr lang="en-US" altLang="zh-CN" sz="4000" b="1">
                            <a:latin typeface="Cambria Math" panose="02040503050406030204" pitchFamily="18" charset="0"/>
                            <a:ea typeface="华文楷体" panose="02010600040101010101" pitchFamily="2" charset="-122"/>
                          </a:rPr>
                          <m:t>𝝈</m:t>
                        </m:r>
                      </m:e>
                      <m:sub>
                        <m:r>
                          <a:rPr lang="en-US" altLang="zh-CN" sz="4000" b="1">
                            <a:latin typeface="Cambria Math" panose="02040503050406030204" pitchFamily="18" charset="0"/>
                            <a:ea typeface="华文楷体" panose="02010600040101010101" pitchFamily="2" charset="-122"/>
                          </a:rPr>
                          <m:t>𝒙</m:t>
                        </m:r>
                      </m:sub>
                    </m:sSub>
                  </m:oMath>
                </a14:m>
                <a:r>
                  <a:rPr lang="zh-CN" altLang="zh-CN" sz="4000" b="1" dirty="0">
                    <a:latin typeface="华文楷体" panose="02010600040101010101" pitchFamily="2" charset="-122"/>
                    <a:ea typeface="华文楷体" panose="02010600040101010101" pitchFamily="2" charset="-122"/>
                  </a:rPr>
                  <a:t>曲线</a:t>
                </a:r>
                <a:endParaRPr lang="en-US" altLang="zh-CN" sz="4000" b="1" dirty="0">
                  <a:latin typeface="华文楷体" panose="02010600040101010101" pitchFamily="2" charset="-122"/>
                  <a:ea typeface="华文楷体" panose="02010600040101010101" pitchFamily="2" charset="-122"/>
                </a:endParaRPr>
              </a:p>
            </p:txBody>
          </p:sp>
        </mc:Choice>
        <mc:Fallback xmlns="">
          <p:sp>
            <p:nvSpPr>
              <p:cNvPr id="50182" name="矩形 12">
                <a:extLst>
                  <a:ext uri="{FF2B5EF4-FFF2-40B4-BE49-F238E27FC236}">
                    <a16:creationId xmlns:a16="http://schemas.microsoft.com/office/drawing/2014/main" id="{F146B3AD-69CD-4463-BE65-0D2801614E51}"/>
                  </a:ext>
                </a:extLst>
              </p:cNvPr>
              <p:cNvSpPr>
                <a:spLocks noRot="1" noChangeAspect="1" noMove="1" noResize="1" noEditPoints="1" noAdjustHandles="1" noChangeArrowheads="1" noChangeShapeType="1" noTextEdit="1"/>
              </p:cNvSpPr>
              <p:nvPr/>
            </p:nvSpPr>
            <p:spPr bwMode="auto">
              <a:xfrm>
                <a:off x="1154112" y="624669"/>
                <a:ext cx="5979201" cy="924420"/>
              </a:xfrm>
              <a:prstGeom prst="rect">
                <a:avLst/>
              </a:prstGeom>
              <a:blipFill>
                <a:blip r:embed="rId3"/>
                <a:stretch>
                  <a:fillRect l="-3568" r="-2956" b="-28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1869B78B-DBC3-48AC-8E7A-14F896B5892A}"/>
              </a:ext>
            </a:extLst>
          </p:cNvPr>
          <p:cNvPicPr>
            <a:picLocks noChangeAspect="1"/>
          </p:cNvPicPr>
          <p:nvPr/>
        </p:nvPicPr>
        <p:blipFill rotWithShape="1">
          <a:blip r:embed="rId4"/>
          <a:srcRect l="39162" r="39884"/>
          <a:stretch/>
        </p:blipFill>
        <p:spPr>
          <a:xfrm>
            <a:off x="8889788" y="212725"/>
            <a:ext cx="2292561" cy="1234821"/>
          </a:xfrm>
          <a:prstGeom prst="rect">
            <a:avLst/>
          </a:prstGeom>
        </p:spPr>
      </p:pic>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45A9FC8-26F6-44FA-B662-5D5BBEFB396F}"/>
                  </a:ext>
                </a:extLst>
              </p:cNvPr>
              <p:cNvSpPr txBox="1"/>
              <p:nvPr/>
            </p:nvSpPr>
            <p:spPr>
              <a:xfrm>
                <a:off x="8889788" y="1466944"/>
                <a:ext cx="26477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𝑥</m:t>
                          </m:r>
                        </m:sub>
                      </m:sSub>
                      <m:r>
                        <a:rPr lang="zh-CN" altLang="en-US" i="0">
                          <a:latin typeface="Cambria Math" panose="02040503050406030204" pitchFamily="18" charset="0"/>
                        </a:rPr>
                        <m:t>=</m:t>
                      </m:r>
                      <m:r>
                        <m:rPr>
                          <m:sty m:val="p"/>
                        </m:rPr>
                        <a:rPr lang="zh-CN" altLang="en-US" i="0">
                          <a:latin typeface="Cambria Math" panose="02040503050406030204" pitchFamily="18" charset="0"/>
                        </a:rPr>
                        <m:t>σ</m:t>
                      </m:r>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0,200</m:t>
                          </m:r>
                        </m:e>
                      </m:d>
                      <m:r>
                        <a:rPr lang="en-US" altLang="zh-CN" b="0" i="1" smtClean="0">
                          <a:latin typeface="Cambria Math" panose="02040503050406030204" pitchFamily="18" charset="0"/>
                        </a:rPr>
                        <m:t>𝑀𝑃𝑎</m:t>
                      </m:r>
                    </m:oMath>
                  </m:oMathPara>
                </a14:m>
                <a:endParaRPr lang="zh-CN" altLang="en-US" dirty="0"/>
              </a:p>
            </p:txBody>
          </p:sp>
        </mc:Choice>
        <mc:Fallback xmlns="">
          <p:sp>
            <p:nvSpPr>
              <p:cNvPr id="42" name="文本框 41">
                <a:extLst>
                  <a:ext uri="{FF2B5EF4-FFF2-40B4-BE49-F238E27FC236}">
                    <a16:creationId xmlns:a16="http://schemas.microsoft.com/office/drawing/2014/main" id="{B45A9FC8-26F6-44FA-B662-5D5BBEFB396F}"/>
                  </a:ext>
                </a:extLst>
              </p:cNvPr>
              <p:cNvSpPr txBox="1">
                <a:spLocks noRot="1" noChangeAspect="1" noMove="1" noResize="1" noEditPoints="1" noAdjustHandles="1" noChangeArrowheads="1" noChangeShapeType="1" noTextEdit="1"/>
              </p:cNvSpPr>
              <p:nvPr/>
            </p:nvSpPr>
            <p:spPr>
              <a:xfrm>
                <a:off x="8889788" y="1466944"/>
                <a:ext cx="2647708" cy="369332"/>
              </a:xfrm>
              <a:prstGeom prst="rect">
                <a:avLst/>
              </a:prstGeom>
              <a:blipFill>
                <a:blip r:embed="rId5"/>
                <a:stretch>
                  <a:fillRect/>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1E219357-9E62-48AF-B6A6-D172D8D9ADF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bwMode="auto">
          <a:xfrm>
            <a:off x="3052605" y="1836276"/>
            <a:ext cx="4636584" cy="4608986"/>
          </a:xfrm>
          <a:prstGeom prst="rect">
            <a:avLst/>
          </a:prstGeom>
          <a:noFill/>
          <a:ln>
            <a:noFill/>
          </a:ln>
        </p:spPr>
      </p:pic>
      <p:pic>
        <p:nvPicPr>
          <p:cNvPr id="19" name="图片 18">
            <a:extLst>
              <a:ext uri="{FF2B5EF4-FFF2-40B4-BE49-F238E27FC236}">
                <a16:creationId xmlns:a16="http://schemas.microsoft.com/office/drawing/2014/main" id="{C40A5E1B-E09E-432E-A928-11BA9EE7E73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bwMode="auto">
          <a:xfrm>
            <a:off x="7720851" y="1836377"/>
            <a:ext cx="4454273" cy="4397770"/>
          </a:xfrm>
          <a:prstGeom prst="rect">
            <a:avLst/>
          </a:prstGeom>
          <a:noFill/>
          <a:ln>
            <a:noFill/>
          </a:ln>
        </p:spPr>
      </p:pic>
      <mc:AlternateContent xmlns:mc="http://schemas.openxmlformats.org/markup-compatibility/2006" xmlns:a14="http://schemas.microsoft.com/office/drawing/2010/main">
        <mc:Choice Requires="a14">
          <p:sp>
            <p:nvSpPr>
              <p:cNvPr id="25" name="TextBox 9">
                <a:extLst>
                  <a:ext uri="{FF2B5EF4-FFF2-40B4-BE49-F238E27FC236}">
                    <a16:creationId xmlns:a16="http://schemas.microsoft.com/office/drawing/2014/main" id="{6470A65A-2C54-4C91-B4FC-862875111FAD}"/>
                  </a:ext>
                </a:extLst>
              </p:cNvPr>
              <p:cNvSpPr txBox="1">
                <a:spLocks noChangeArrowheads="1"/>
              </p:cNvSpPr>
              <p:nvPr/>
            </p:nvSpPr>
            <p:spPr bwMode="auto">
              <a:xfrm>
                <a:off x="250825" y="2063277"/>
                <a:ext cx="2797336" cy="4154984"/>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400" dirty="0">
                    <a:cs typeface="Times New Roman" panose="02020603050405020304" pitchFamily="18" charset="0"/>
                  </a:rPr>
                  <a:t>随着</a:t>
                </a:r>
                <a14:m>
                  <m:oMath xmlns:m="http://schemas.openxmlformats.org/officeDocument/2006/math">
                    <m:r>
                      <m:rPr>
                        <m:sty m:val="p"/>
                      </m:rPr>
                      <a:rPr lang="en-US" altLang="zh-CN" sz="2400">
                        <a:latin typeface="Cambria Math" panose="02040503050406030204" pitchFamily="18" charset="0"/>
                        <a:cs typeface="Times New Roman" panose="02020603050405020304" pitchFamily="18" charset="0"/>
                      </a:rPr>
                      <m:t>θ</m:t>
                    </m:r>
                  </m:oMath>
                </a14:m>
                <a:r>
                  <a:rPr lang="zh-CN" altLang="zh-CN" sz="2400" dirty="0">
                    <a:cs typeface="Times New Roman" panose="02020603050405020304" pitchFamily="18" charset="0"/>
                  </a:rPr>
                  <a:t>的增大，</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𝜀</m:t>
                        </m:r>
                      </m:e>
                      <m:sub>
                        <m:r>
                          <a:rPr lang="en-US" altLang="zh-CN" sz="2400" i="1">
                            <a:latin typeface="Cambria Math" panose="02040503050406030204" pitchFamily="18" charset="0"/>
                            <a:cs typeface="Times New Roman" panose="02020603050405020304" pitchFamily="18" charset="0"/>
                          </a:rPr>
                          <m:t>𝑥</m:t>
                        </m:r>
                      </m:sub>
                    </m:sSub>
                    <m:r>
                      <a:rPr lang="en-US" altLang="zh-CN" sz="2400" i="1">
                        <a:latin typeface="Cambria Math" panose="02040503050406030204" pitchFamily="18" charset="0"/>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𝜎</m:t>
                        </m:r>
                      </m:e>
                      <m:sub>
                        <m:r>
                          <a:rPr lang="en-US" altLang="zh-CN" sz="2400" i="1">
                            <a:latin typeface="Cambria Math" panose="02040503050406030204" pitchFamily="18" charset="0"/>
                            <a:cs typeface="Times New Roman" panose="02020603050405020304" pitchFamily="18" charset="0"/>
                          </a:rPr>
                          <m:t>𝑥</m:t>
                        </m:r>
                      </m:sub>
                    </m:sSub>
                  </m:oMath>
                </a14:m>
                <a:r>
                  <a:rPr lang="zh-CN" altLang="zh-CN" sz="2400" dirty="0">
                    <a:cs typeface="Times New Roman" panose="02020603050405020304" pitchFamily="18" charset="0"/>
                  </a:rPr>
                  <a:t>曲线的斜率也随之增大，即</a:t>
                </a:r>
                <a:r>
                  <a:rPr lang="en-US" altLang="zh-CN" sz="2400" dirty="0">
                    <a:cs typeface="Times New Roman" panose="02020603050405020304" pitchFamily="18" charset="0"/>
                  </a:rPr>
                  <a:t>X</a:t>
                </a:r>
                <a:r>
                  <a:rPr lang="zh-CN" altLang="zh-CN" sz="2400" dirty="0">
                    <a:cs typeface="Times New Roman" panose="02020603050405020304" pitchFamily="18" charset="0"/>
                  </a:rPr>
                  <a:t>方向上的单位载荷</a:t>
                </a:r>
                <a14:m>
                  <m:oMath xmlns:m="http://schemas.openxmlformats.org/officeDocument/2006/math">
                    <m:r>
                      <m:rPr>
                        <m:sty m:val="p"/>
                      </m:rPr>
                      <a:rPr lang="en-US" altLang="zh-CN" sz="2400">
                        <a:latin typeface="Cambria Math" panose="02040503050406030204" pitchFamily="18" charset="0"/>
                        <a:cs typeface="Times New Roman" panose="02020603050405020304" pitchFamily="18" charset="0"/>
                      </a:rPr>
                      <m:t>σ</m:t>
                    </m:r>
                  </m:oMath>
                </a14:m>
                <a:r>
                  <a:rPr lang="zh-CN" altLang="zh-CN" sz="2400" dirty="0">
                    <a:cs typeface="Times New Roman" panose="02020603050405020304" pitchFamily="18" charset="0"/>
                  </a:rPr>
                  <a:t>将在该方向造成更大的应变</a:t>
                </a:r>
                <a14:m>
                  <m:oMath xmlns:m="http://schemas.openxmlformats.org/officeDocument/2006/math">
                    <m:r>
                      <m:rPr>
                        <m:sty m:val="p"/>
                      </m:rPr>
                      <a:rPr lang="en-US" altLang="zh-CN" sz="2400">
                        <a:latin typeface="Cambria Math" panose="02040503050406030204" pitchFamily="18" charset="0"/>
                        <a:cs typeface="Times New Roman" panose="02020603050405020304" pitchFamily="18" charset="0"/>
                      </a:rPr>
                      <m:t>ε</m:t>
                    </m:r>
                  </m:oMath>
                </a14:m>
                <a:r>
                  <a:rPr lang="zh-CN" altLang="zh-CN" sz="2400" dirty="0">
                    <a:cs typeface="Times New Roman" panose="02020603050405020304" pitchFamily="18" charset="0"/>
                  </a:rPr>
                  <a:t>，这与偏轴加载时复合材料单层弹性模量随转角</a:t>
                </a:r>
                <a14:m>
                  <m:oMath xmlns:m="http://schemas.openxmlformats.org/officeDocument/2006/math">
                    <m:r>
                      <m:rPr>
                        <m:sty m:val="p"/>
                      </m:rPr>
                      <a:rPr lang="en-US" altLang="zh-CN" sz="2400">
                        <a:latin typeface="Cambria Math" panose="02040503050406030204" pitchFamily="18" charset="0"/>
                        <a:cs typeface="Times New Roman" panose="02020603050405020304" pitchFamily="18" charset="0"/>
                      </a:rPr>
                      <m:t>θ</m:t>
                    </m:r>
                  </m:oMath>
                </a14:m>
                <a:r>
                  <a:rPr lang="zh-CN" altLang="zh-CN" sz="2400" dirty="0">
                    <a:cs typeface="Times New Roman" panose="02020603050405020304" pitchFamily="18" charset="0"/>
                  </a:rPr>
                  <a:t>增大而</a:t>
                </a:r>
                <a:r>
                  <a:rPr lang="zh-CN" altLang="en-US" sz="2400" dirty="0">
                    <a:cs typeface="Times New Roman" panose="02020603050405020304" pitchFamily="18" charset="0"/>
                  </a:rPr>
                  <a:t>减小</a:t>
                </a:r>
                <a:r>
                  <a:rPr lang="zh-CN" altLang="zh-CN" sz="2400" dirty="0">
                    <a:cs typeface="Times New Roman" panose="02020603050405020304" pitchFamily="18" charset="0"/>
                  </a:rPr>
                  <a:t>的事实相匹配，以此证明</a:t>
                </a:r>
                <a:r>
                  <a:rPr lang="zh-CN" altLang="en-US" sz="2400" dirty="0">
                    <a:cs typeface="Times New Roman" panose="02020603050405020304" pitchFamily="18" charset="0"/>
                  </a:rPr>
                  <a:t>图</a:t>
                </a:r>
                <a:r>
                  <a:rPr lang="zh-CN" altLang="zh-CN" sz="2400" dirty="0">
                    <a:cs typeface="Times New Roman" panose="02020603050405020304" pitchFamily="18" charset="0"/>
                  </a:rPr>
                  <a:t>的正确性。</a:t>
                </a:r>
                <a:endParaRPr lang="zh-CN" altLang="en-US" sz="2400" dirty="0"/>
              </a:p>
            </p:txBody>
          </p:sp>
        </mc:Choice>
        <mc:Fallback xmlns="">
          <p:sp>
            <p:nvSpPr>
              <p:cNvPr id="25" name="TextBox 9">
                <a:extLst>
                  <a:ext uri="{FF2B5EF4-FFF2-40B4-BE49-F238E27FC236}">
                    <a16:creationId xmlns:a16="http://schemas.microsoft.com/office/drawing/2014/main" id="{6470A65A-2C54-4C91-B4FC-862875111FAD}"/>
                  </a:ext>
                </a:extLst>
              </p:cNvPr>
              <p:cNvSpPr txBox="1">
                <a:spLocks noRot="1" noChangeAspect="1" noMove="1" noResize="1" noEditPoints="1" noAdjustHandles="1" noChangeArrowheads="1" noChangeShapeType="1" noTextEdit="1"/>
              </p:cNvSpPr>
              <p:nvPr/>
            </p:nvSpPr>
            <p:spPr bwMode="auto">
              <a:xfrm>
                <a:off x="250825" y="2063277"/>
                <a:ext cx="2797336" cy="4154984"/>
              </a:xfrm>
              <a:prstGeom prst="rect">
                <a:avLst/>
              </a:prstGeom>
              <a:blipFill>
                <a:blip r:embed="rId8"/>
                <a:stretch>
                  <a:fillRect l="-2808" t="-1312" r="-3024" b="-1458"/>
                </a:stretch>
              </a:blipFill>
              <a:ln w="22225" cmpd="sng">
                <a:solidFill>
                  <a:schemeClr val="accent1">
                    <a:shade val="50000"/>
                  </a:schemeClr>
                </a:solid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147826438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7409401"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3. X</a:t>
            </a:r>
            <a:r>
              <a:rPr lang="zh-CN" altLang="en-US" sz="4000" b="1" dirty="0">
                <a:latin typeface="华文楷体" panose="02010600040101010101" pitchFamily="2" charset="-122"/>
                <a:ea typeface="华文楷体" panose="02010600040101010101" pitchFamily="2" charset="-122"/>
              </a:rPr>
              <a:t>方向加载不同</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应力应变曲线</a:t>
            </a:r>
          </a:p>
        </p:txBody>
      </p:sp>
      <mc:AlternateContent xmlns:mc="http://schemas.openxmlformats.org/markup-compatibility/2006" xmlns:a14="http://schemas.microsoft.com/office/drawing/2010/main">
        <mc:Choice Requires="a14">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2" y="624669"/>
                <a:ext cx="5835572" cy="1016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3.2</a:t>
                </a:r>
                <a:r>
                  <a:rPr lang="zh-CN" altLang="zh-CN" sz="4000" b="1" dirty="0">
                    <a:latin typeface="华文楷体" panose="02010600040101010101" pitchFamily="2" charset="-122"/>
                    <a:ea typeface="华文楷体" panose="02010600040101010101" pitchFamily="2" charset="-122"/>
                  </a:rPr>
                  <a:t>不同</a:t>
                </a:r>
                <a14:m>
                  <m:oMath xmlns:m="http://schemas.openxmlformats.org/officeDocument/2006/math">
                    <m:r>
                      <a:rPr lang="en-US" altLang="zh-CN" sz="4000" b="1">
                        <a:latin typeface="Cambria Math" panose="02040503050406030204" pitchFamily="18" charset="0"/>
                        <a:ea typeface="华文楷体" panose="02010600040101010101" pitchFamily="2" charset="-122"/>
                      </a:rPr>
                      <m:t>𝜽</m:t>
                    </m:r>
                  </m:oMath>
                </a14:m>
                <a:r>
                  <a:rPr lang="zh-CN" altLang="zh-CN" sz="4000" b="1" dirty="0">
                    <a:latin typeface="华文楷体" panose="02010600040101010101" pitchFamily="2" charset="-122"/>
                    <a:ea typeface="华文楷体" panose="02010600040101010101" pitchFamily="2" charset="-122"/>
                  </a:rPr>
                  <a:t>下的</a:t>
                </a:r>
                <a14:m>
                  <m:oMath xmlns:m="http://schemas.openxmlformats.org/officeDocument/2006/math">
                    <m:sSub>
                      <m:sSubPr>
                        <m:ctrlPr>
                          <a:rPr lang="zh-CN" altLang="zh-CN" sz="4000" b="1" i="1">
                            <a:latin typeface="Cambria Math" panose="02040503050406030204" pitchFamily="18" charset="0"/>
                            <a:ea typeface="华文楷体" panose="02010600040101010101" pitchFamily="2" charset="-122"/>
                          </a:rPr>
                        </m:ctrlPr>
                      </m:sSubPr>
                      <m:e>
                        <m:r>
                          <a:rPr lang="en-US" altLang="zh-CN" sz="4000" b="1">
                            <a:latin typeface="Cambria Math" panose="02040503050406030204" pitchFamily="18" charset="0"/>
                            <a:ea typeface="华文楷体" panose="02010600040101010101" pitchFamily="2" charset="-122"/>
                          </a:rPr>
                          <m:t>𝛆</m:t>
                        </m:r>
                      </m:e>
                      <m:sub>
                        <m:r>
                          <a:rPr lang="en-US" altLang="zh-CN" sz="4000" b="1">
                            <a:latin typeface="Cambria Math" panose="02040503050406030204" pitchFamily="18" charset="0"/>
                            <a:ea typeface="华文楷体" panose="02010600040101010101" pitchFamily="2" charset="-122"/>
                          </a:rPr>
                          <m:t>𝐲</m:t>
                        </m:r>
                      </m:sub>
                    </m:sSub>
                    <m:r>
                      <a:rPr lang="en-US" altLang="zh-CN" sz="4000" b="1">
                        <a:latin typeface="Cambria Math" panose="02040503050406030204" pitchFamily="18" charset="0"/>
                        <a:ea typeface="华文楷体" panose="02010600040101010101" pitchFamily="2" charset="-122"/>
                      </a:rPr>
                      <m:t>−</m:t>
                    </m:r>
                    <m:sSub>
                      <m:sSubPr>
                        <m:ctrlPr>
                          <a:rPr lang="zh-CN" altLang="zh-CN" sz="4000" b="1" i="1">
                            <a:latin typeface="Cambria Math" panose="02040503050406030204" pitchFamily="18" charset="0"/>
                            <a:ea typeface="华文楷体" panose="02010600040101010101" pitchFamily="2" charset="-122"/>
                          </a:rPr>
                        </m:ctrlPr>
                      </m:sSubPr>
                      <m:e>
                        <m:r>
                          <a:rPr lang="en-US" altLang="zh-CN" sz="4000" b="1">
                            <a:latin typeface="Cambria Math" panose="02040503050406030204" pitchFamily="18" charset="0"/>
                            <a:ea typeface="华文楷体" panose="02010600040101010101" pitchFamily="2" charset="-122"/>
                          </a:rPr>
                          <m:t>𝛔</m:t>
                        </m:r>
                      </m:e>
                      <m:sub>
                        <m:r>
                          <a:rPr lang="en-US" altLang="zh-CN" sz="4000" b="1">
                            <a:latin typeface="Cambria Math" panose="02040503050406030204" pitchFamily="18" charset="0"/>
                            <a:ea typeface="华文楷体" panose="02010600040101010101" pitchFamily="2" charset="-122"/>
                          </a:rPr>
                          <m:t>𝒙</m:t>
                        </m:r>
                      </m:sub>
                    </m:sSub>
                  </m:oMath>
                </a14:m>
                <a:r>
                  <a:rPr lang="zh-CN" altLang="zh-CN" sz="4000" b="1" dirty="0">
                    <a:latin typeface="华文楷体" panose="02010600040101010101" pitchFamily="2" charset="-122"/>
                    <a:ea typeface="华文楷体" panose="02010600040101010101" pitchFamily="2" charset="-122"/>
                  </a:rPr>
                  <a:t>曲线</a:t>
                </a:r>
                <a:endParaRPr lang="en-US" altLang="zh-CN" sz="4000" b="1" dirty="0">
                  <a:latin typeface="华文楷体" panose="02010600040101010101" pitchFamily="2" charset="-122"/>
                  <a:ea typeface="华文楷体" panose="02010600040101010101" pitchFamily="2" charset="-122"/>
                </a:endParaRPr>
              </a:p>
            </p:txBody>
          </p:sp>
        </mc:Choice>
        <mc:Fallback xmlns="">
          <p:sp>
            <p:nvSpPr>
              <p:cNvPr id="50182" name="矩形 12">
                <a:extLst>
                  <a:ext uri="{FF2B5EF4-FFF2-40B4-BE49-F238E27FC236}">
                    <a16:creationId xmlns:a16="http://schemas.microsoft.com/office/drawing/2014/main" id="{F146B3AD-69CD-4463-BE65-0D2801614E51}"/>
                  </a:ext>
                </a:extLst>
              </p:cNvPr>
              <p:cNvSpPr>
                <a:spLocks noRot="1" noChangeAspect="1" noMove="1" noResize="1" noEditPoints="1" noAdjustHandles="1" noChangeArrowheads="1" noChangeShapeType="1" noTextEdit="1"/>
              </p:cNvSpPr>
              <p:nvPr/>
            </p:nvSpPr>
            <p:spPr bwMode="auto">
              <a:xfrm>
                <a:off x="1154112" y="624669"/>
                <a:ext cx="5835572" cy="1016432"/>
              </a:xfrm>
              <a:prstGeom prst="rect">
                <a:avLst/>
              </a:prstGeom>
              <a:blipFill>
                <a:blip r:embed="rId3"/>
                <a:stretch>
                  <a:fillRect l="-3653" r="-3027" b="-209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1869B78B-DBC3-48AC-8E7A-14F896B5892A}"/>
              </a:ext>
            </a:extLst>
          </p:cNvPr>
          <p:cNvPicPr>
            <a:picLocks noChangeAspect="1"/>
          </p:cNvPicPr>
          <p:nvPr/>
        </p:nvPicPr>
        <p:blipFill rotWithShape="1">
          <a:blip r:embed="rId4"/>
          <a:srcRect l="39162" r="39884"/>
          <a:stretch/>
        </p:blipFill>
        <p:spPr>
          <a:xfrm>
            <a:off x="8889788" y="212725"/>
            <a:ext cx="2292561" cy="1234821"/>
          </a:xfrm>
          <a:prstGeom prst="rect">
            <a:avLst/>
          </a:prstGeom>
        </p:spPr>
      </p:pic>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45A9FC8-26F6-44FA-B662-5D5BBEFB396F}"/>
                  </a:ext>
                </a:extLst>
              </p:cNvPr>
              <p:cNvSpPr txBox="1"/>
              <p:nvPr/>
            </p:nvSpPr>
            <p:spPr>
              <a:xfrm>
                <a:off x="8889788" y="1466944"/>
                <a:ext cx="26477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𝑥</m:t>
                          </m:r>
                        </m:sub>
                      </m:sSub>
                      <m:r>
                        <a:rPr lang="zh-CN" altLang="en-US" i="0">
                          <a:latin typeface="Cambria Math" panose="02040503050406030204" pitchFamily="18" charset="0"/>
                        </a:rPr>
                        <m:t>=</m:t>
                      </m:r>
                      <m:r>
                        <m:rPr>
                          <m:sty m:val="p"/>
                        </m:rPr>
                        <a:rPr lang="zh-CN" altLang="en-US" i="0">
                          <a:latin typeface="Cambria Math" panose="02040503050406030204" pitchFamily="18" charset="0"/>
                        </a:rPr>
                        <m:t>σ</m:t>
                      </m:r>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0,200</m:t>
                          </m:r>
                        </m:e>
                      </m:d>
                      <m:r>
                        <a:rPr lang="en-US" altLang="zh-CN" b="0" i="1" smtClean="0">
                          <a:latin typeface="Cambria Math" panose="02040503050406030204" pitchFamily="18" charset="0"/>
                        </a:rPr>
                        <m:t>𝑀𝑃𝑎</m:t>
                      </m:r>
                    </m:oMath>
                  </m:oMathPara>
                </a14:m>
                <a:endParaRPr lang="zh-CN" altLang="en-US" dirty="0"/>
              </a:p>
            </p:txBody>
          </p:sp>
        </mc:Choice>
        <mc:Fallback xmlns="">
          <p:sp>
            <p:nvSpPr>
              <p:cNvPr id="42" name="文本框 41">
                <a:extLst>
                  <a:ext uri="{FF2B5EF4-FFF2-40B4-BE49-F238E27FC236}">
                    <a16:creationId xmlns:a16="http://schemas.microsoft.com/office/drawing/2014/main" id="{B45A9FC8-26F6-44FA-B662-5D5BBEFB396F}"/>
                  </a:ext>
                </a:extLst>
              </p:cNvPr>
              <p:cNvSpPr txBox="1">
                <a:spLocks noRot="1" noChangeAspect="1" noMove="1" noResize="1" noEditPoints="1" noAdjustHandles="1" noChangeArrowheads="1" noChangeShapeType="1" noTextEdit="1"/>
              </p:cNvSpPr>
              <p:nvPr/>
            </p:nvSpPr>
            <p:spPr>
              <a:xfrm>
                <a:off x="8889788" y="1466944"/>
                <a:ext cx="2647708" cy="369332"/>
              </a:xfrm>
              <a:prstGeom prst="rect">
                <a:avLst/>
              </a:prstGeom>
              <a:blipFill>
                <a:blip r:embed="rId5"/>
                <a:stretch>
                  <a:fillRect/>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1E219357-9E62-48AF-B6A6-D172D8D9ADF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bwMode="auto">
          <a:xfrm>
            <a:off x="804590" y="1458764"/>
            <a:ext cx="5280846" cy="5259891"/>
          </a:xfrm>
          <a:prstGeom prst="rect">
            <a:avLst/>
          </a:prstGeom>
          <a:noFill/>
          <a:ln>
            <a:noFill/>
          </a:ln>
        </p:spPr>
      </p:pic>
      <p:pic>
        <p:nvPicPr>
          <p:cNvPr id="19" name="图片 18">
            <a:extLst>
              <a:ext uri="{FF2B5EF4-FFF2-40B4-BE49-F238E27FC236}">
                <a16:creationId xmlns:a16="http://schemas.microsoft.com/office/drawing/2014/main" id="{C40A5E1B-E09E-432E-A928-11BA9EE7E73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bwMode="auto">
          <a:xfrm>
            <a:off x="6540329" y="1855779"/>
            <a:ext cx="4642019" cy="4583136"/>
          </a:xfrm>
          <a:prstGeom prst="rect">
            <a:avLst/>
          </a:prstGeom>
          <a:noFill/>
          <a:ln>
            <a:noFill/>
          </a:ln>
        </p:spPr>
      </p:pic>
    </p:spTree>
    <p:extLst>
      <p:ext uri="{BB962C8B-B14F-4D97-AF65-F5344CB8AC3E}">
        <p14:creationId xmlns:p14="http://schemas.microsoft.com/office/powerpoint/2010/main" val="90478385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7409401"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3. X</a:t>
            </a:r>
            <a:r>
              <a:rPr lang="zh-CN" altLang="en-US" sz="4000" b="1" dirty="0">
                <a:latin typeface="华文楷体" panose="02010600040101010101" pitchFamily="2" charset="-122"/>
                <a:ea typeface="华文楷体" panose="02010600040101010101" pitchFamily="2" charset="-122"/>
              </a:rPr>
              <a:t>方向加载不同</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应力应变曲线</a:t>
            </a:r>
          </a:p>
        </p:txBody>
      </p:sp>
      <mc:AlternateContent xmlns:mc="http://schemas.openxmlformats.org/markup-compatibility/2006" xmlns:a14="http://schemas.microsoft.com/office/drawing/2010/main">
        <mc:Choice Requires="a14">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2" y="624669"/>
                <a:ext cx="6248505" cy="10164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3.3 </a:t>
                </a:r>
                <a:r>
                  <a:rPr lang="zh-CN" altLang="zh-CN" sz="4000" b="1" dirty="0">
                    <a:latin typeface="华文楷体" panose="02010600040101010101" pitchFamily="2" charset="-122"/>
                    <a:ea typeface="华文楷体" panose="02010600040101010101" pitchFamily="2" charset="-122"/>
                  </a:rPr>
                  <a:t>不同</a:t>
                </a:r>
                <a14:m>
                  <m:oMath xmlns:m="http://schemas.openxmlformats.org/officeDocument/2006/math">
                    <m:r>
                      <a:rPr lang="en-US" altLang="zh-CN" sz="4000" b="1">
                        <a:latin typeface="Cambria Math" panose="02040503050406030204" pitchFamily="18" charset="0"/>
                        <a:ea typeface="华文楷体" panose="02010600040101010101" pitchFamily="2" charset="-122"/>
                      </a:rPr>
                      <m:t>𝜽</m:t>
                    </m:r>
                  </m:oMath>
                </a14:m>
                <a:r>
                  <a:rPr lang="zh-CN" altLang="zh-CN" sz="4000" b="1" dirty="0">
                    <a:latin typeface="华文楷体" panose="02010600040101010101" pitchFamily="2" charset="-122"/>
                    <a:ea typeface="华文楷体" panose="02010600040101010101" pitchFamily="2" charset="-122"/>
                  </a:rPr>
                  <a:t>下的</a:t>
                </a:r>
                <a14:m>
                  <m:oMath xmlns:m="http://schemas.openxmlformats.org/officeDocument/2006/math">
                    <m:sSub>
                      <m:sSubPr>
                        <m:ctrlPr>
                          <a:rPr lang="zh-CN" altLang="zh-CN" sz="4000" b="1" i="1">
                            <a:latin typeface="Cambria Math" panose="02040503050406030204" pitchFamily="18" charset="0"/>
                            <a:ea typeface="华文楷体" panose="02010600040101010101" pitchFamily="2" charset="-122"/>
                          </a:rPr>
                        </m:ctrlPr>
                      </m:sSubPr>
                      <m:e>
                        <m:r>
                          <a:rPr lang="en-US" altLang="zh-CN" sz="4000" b="1">
                            <a:latin typeface="Cambria Math" panose="02040503050406030204" pitchFamily="18" charset="0"/>
                            <a:ea typeface="华文楷体" panose="02010600040101010101" pitchFamily="2" charset="-122"/>
                          </a:rPr>
                          <m:t>𝜸</m:t>
                        </m:r>
                      </m:e>
                      <m:sub>
                        <m:r>
                          <a:rPr lang="en-US" altLang="zh-CN" sz="4000" b="1">
                            <a:latin typeface="Cambria Math" panose="02040503050406030204" pitchFamily="18" charset="0"/>
                            <a:ea typeface="华文楷体" panose="02010600040101010101" pitchFamily="2" charset="-122"/>
                          </a:rPr>
                          <m:t>𝒙𝒚</m:t>
                        </m:r>
                      </m:sub>
                    </m:sSub>
                    <m:r>
                      <a:rPr lang="en-US" altLang="zh-CN" sz="4000" b="1">
                        <a:latin typeface="Cambria Math" panose="02040503050406030204" pitchFamily="18" charset="0"/>
                        <a:ea typeface="华文楷体" panose="02010600040101010101" pitchFamily="2" charset="-122"/>
                      </a:rPr>
                      <m:t>−</m:t>
                    </m:r>
                    <m:sSub>
                      <m:sSubPr>
                        <m:ctrlPr>
                          <a:rPr lang="zh-CN" altLang="zh-CN" sz="4000" b="1" i="1">
                            <a:latin typeface="Cambria Math" panose="02040503050406030204" pitchFamily="18" charset="0"/>
                            <a:ea typeface="华文楷体" panose="02010600040101010101" pitchFamily="2" charset="-122"/>
                          </a:rPr>
                        </m:ctrlPr>
                      </m:sSubPr>
                      <m:e>
                        <m:r>
                          <a:rPr lang="en-US" altLang="zh-CN" sz="4000" b="1">
                            <a:latin typeface="Cambria Math" panose="02040503050406030204" pitchFamily="18" charset="0"/>
                            <a:ea typeface="华文楷体" panose="02010600040101010101" pitchFamily="2" charset="-122"/>
                          </a:rPr>
                          <m:t>𝝈</m:t>
                        </m:r>
                      </m:e>
                      <m:sub>
                        <m:r>
                          <a:rPr lang="en-US" altLang="zh-CN" sz="4000" b="1">
                            <a:latin typeface="Cambria Math" panose="02040503050406030204" pitchFamily="18" charset="0"/>
                            <a:ea typeface="华文楷体" panose="02010600040101010101" pitchFamily="2" charset="-122"/>
                          </a:rPr>
                          <m:t>𝒙</m:t>
                        </m:r>
                      </m:sub>
                    </m:sSub>
                  </m:oMath>
                </a14:m>
                <a:r>
                  <a:rPr lang="zh-CN" altLang="zh-CN" sz="4000" b="1" dirty="0">
                    <a:latin typeface="华文楷体" panose="02010600040101010101" pitchFamily="2" charset="-122"/>
                    <a:ea typeface="华文楷体" panose="02010600040101010101" pitchFamily="2" charset="-122"/>
                  </a:rPr>
                  <a:t>曲线</a:t>
                </a:r>
                <a:endParaRPr lang="en-US" altLang="zh-CN" sz="4000" b="1" dirty="0">
                  <a:latin typeface="华文楷体" panose="02010600040101010101" pitchFamily="2" charset="-122"/>
                  <a:ea typeface="华文楷体" panose="02010600040101010101" pitchFamily="2" charset="-122"/>
                </a:endParaRPr>
              </a:p>
            </p:txBody>
          </p:sp>
        </mc:Choice>
        <mc:Fallback xmlns="">
          <p:sp>
            <p:nvSpPr>
              <p:cNvPr id="50182" name="矩形 12">
                <a:extLst>
                  <a:ext uri="{FF2B5EF4-FFF2-40B4-BE49-F238E27FC236}">
                    <a16:creationId xmlns:a16="http://schemas.microsoft.com/office/drawing/2014/main" id="{F146B3AD-69CD-4463-BE65-0D2801614E51}"/>
                  </a:ext>
                </a:extLst>
              </p:cNvPr>
              <p:cNvSpPr>
                <a:spLocks noRot="1" noChangeAspect="1" noMove="1" noResize="1" noEditPoints="1" noAdjustHandles="1" noChangeArrowheads="1" noChangeShapeType="1" noTextEdit="1"/>
              </p:cNvSpPr>
              <p:nvPr/>
            </p:nvSpPr>
            <p:spPr bwMode="auto">
              <a:xfrm>
                <a:off x="1154112" y="624669"/>
                <a:ext cx="6248505" cy="1016497"/>
              </a:xfrm>
              <a:prstGeom prst="rect">
                <a:avLst/>
              </a:prstGeom>
              <a:blipFill>
                <a:blip r:embed="rId3"/>
                <a:stretch>
                  <a:fillRect l="-3415" r="-2829" b="-209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1869B78B-DBC3-48AC-8E7A-14F896B5892A}"/>
              </a:ext>
            </a:extLst>
          </p:cNvPr>
          <p:cNvPicPr>
            <a:picLocks noChangeAspect="1"/>
          </p:cNvPicPr>
          <p:nvPr/>
        </p:nvPicPr>
        <p:blipFill rotWithShape="1">
          <a:blip r:embed="rId4"/>
          <a:srcRect l="39162" r="39884"/>
          <a:stretch/>
        </p:blipFill>
        <p:spPr>
          <a:xfrm>
            <a:off x="8889788" y="212725"/>
            <a:ext cx="2292561" cy="1234821"/>
          </a:xfrm>
          <a:prstGeom prst="rect">
            <a:avLst/>
          </a:prstGeom>
        </p:spPr>
      </p:pic>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45A9FC8-26F6-44FA-B662-5D5BBEFB396F}"/>
                  </a:ext>
                </a:extLst>
              </p:cNvPr>
              <p:cNvSpPr txBox="1"/>
              <p:nvPr/>
            </p:nvSpPr>
            <p:spPr>
              <a:xfrm>
                <a:off x="8889788" y="1466944"/>
                <a:ext cx="26477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𝑥</m:t>
                          </m:r>
                        </m:sub>
                      </m:sSub>
                      <m:r>
                        <a:rPr lang="zh-CN" altLang="en-US" i="0">
                          <a:latin typeface="Cambria Math" panose="02040503050406030204" pitchFamily="18" charset="0"/>
                        </a:rPr>
                        <m:t>=</m:t>
                      </m:r>
                      <m:r>
                        <m:rPr>
                          <m:sty m:val="p"/>
                        </m:rPr>
                        <a:rPr lang="zh-CN" altLang="en-US" i="0">
                          <a:latin typeface="Cambria Math" panose="02040503050406030204" pitchFamily="18" charset="0"/>
                        </a:rPr>
                        <m:t>σ</m:t>
                      </m:r>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0,200</m:t>
                          </m:r>
                        </m:e>
                      </m:d>
                      <m:r>
                        <a:rPr lang="en-US" altLang="zh-CN" b="0" i="1" smtClean="0">
                          <a:latin typeface="Cambria Math" panose="02040503050406030204" pitchFamily="18" charset="0"/>
                        </a:rPr>
                        <m:t>𝑀𝑃𝑎</m:t>
                      </m:r>
                    </m:oMath>
                  </m:oMathPara>
                </a14:m>
                <a:endParaRPr lang="zh-CN" altLang="en-US" dirty="0"/>
              </a:p>
            </p:txBody>
          </p:sp>
        </mc:Choice>
        <mc:Fallback xmlns="">
          <p:sp>
            <p:nvSpPr>
              <p:cNvPr id="42" name="文本框 41">
                <a:extLst>
                  <a:ext uri="{FF2B5EF4-FFF2-40B4-BE49-F238E27FC236}">
                    <a16:creationId xmlns:a16="http://schemas.microsoft.com/office/drawing/2014/main" id="{B45A9FC8-26F6-44FA-B662-5D5BBEFB396F}"/>
                  </a:ext>
                </a:extLst>
              </p:cNvPr>
              <p:cNvSpPr txBox="1">
                <a:spLocks noRot="1" noChangeAspect="1" noMove="1" noResize="1" noEditPoints="1" noAdjustHandles="1" noChangeArrowheads="1" noChangeShapeType="1" noTextEdit="1"/>
              </p:cNvSpPr>
              <p:nvPr/>
            </p:nvSpPr>
            <p:spPr>
              <a:xfrm>
                <a:off x="8889788" y="1466944"/>
                <a:ext cx="2647708" cy="369332"/>
              </a:xfrm>
              <a:prstGeom prst="rect">
                <a:avLst/>
              </a:prstGeom>
              <a:blipFill>
                <a:blip r:embed="rId5"/>
                <a:stretch>
                  <a:fillRect/>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1E219357-9E62-48AF-B6A6-D172D8D9ADF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bwMode="auto">
          <a:xfrm>
            <a:off x="2877270" y="1850207"/>
            <a:ext cx="4684132" cy="4665545"/>
          </a:xfrm>
          <a:prstGeom prst="rect">
            <a:avLst/>
          </a:prstGeom>
          <a:noFill/>
          <a:ln>
            <a:noFill/>
          </a:ln>
        </p:spPr>
      </p:pic>
      <p:pic>
        <p:nvPicPr>
          <p:cNvPr id="19" name="图片 18">
            <a:extLst>
              <a:ext uri="{FF2B5EF4-FFF2-40B4-BE49-F238E27FC236}">
                <a16:creationId xmlns:a16="http://schemas.microsoft.com/office/drawing/2014/main" id="{C40A5E1B-E09E-432E-A928-11BA9EE7E73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bwMode="auto">
          <a:xfrm>
            <a:off x="7570771" y="1850207"/>
            <a:ext cx="4642019" cy="4583135"/>
          </a:xfrm>
          <a:prstGeom prst="rect">
            <a:avLst/>
          </a:prstGeom>
          <a:noFill/>
          <a:ln>
            <a:noFill/>
          </a:ln>
        </p:spPr>
      </p:pic>
      <mc:AlternateContent xmlns:mc="http://schemas.openxmlformats.org/markup-compatibility/2006" xmlns:a14="http://schemas.microsoft.com/office/drawing/2010/main">
        <mc:Choice Requires="a14">
          <p:sp>
            <p:nvSpPr>
              <p:cNvPr id="15" name="TextBox 9">
                <a:extLst>
                  <a:ext uri="{FF2B5EF4-FFF2-40B4-BE49-F238E27FC236}">
                    <a16:creationId xmlns:a16="http://schemas.microsoft.com/office/drawing/2014/main" id="{9B686243-1BC2-4357-951B-12381D22A2F7}"/>
                  </a:ext>
                </a:extLst>
              </p:cNvPr>
              <p:cNvSpPr txBox="1">
                <a:spLocks noChangeArrowheads="1"/>
              </p:cNvSpPr>
              <p:nvPr/>
            </p:nvSpPr>
            <p:spPr bwMode="auto">
              <a:xfrm>
                <a:off x="250825" y="2522344"/>
                <a:ext cx="2618967" cy="3158750"/>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400" dirty="0"/>
                  <a:t>通过对比</a:t>
                </a:r>
                <a:r>
                  <a:rPr lang="en-US" altLang="zh-CN" sz="2400" dirty="0"/>
                  <a:t>3.1</a:t>
                </a:r>
                <a:r>
                  <a:rPr lang="zh-CN" altLang="zh-CN" sz="2400" dirty="0"/>
                  <a:t>、</a:t>
                </a:r>
                <a:r>
                  <a:rPr lang="en-US" altLang="zh-CN" sz="2400" dirty="0"/>
                  <a:t>3.2</a:t>
                </a:r>
                <a:r>
                  <a:rPr lang="zh-CN" altLang="zh-CN" sz="2400" dirty="0"/>
                  <a:t>和</a:t>
                </a:r>
                <a:r>
                  <a:rPr lang="en-US" altLang="zh-CN" sz="2400" dirty="0"/>
                  <a:t>3.3</a:t>
                </a:r>
                <a:r>
                  <a:rPr lang="zh-CN" altLang="en-US" sz="2400" dirty="0"/>
                  <a:t>节的图</a:t>
                </a:r>
                <a:r>
                  <a:rPr lang="zh-CN" altLang="zh-CN" sz="2400" dirty="0"/>
                  <a:t>，可以发现</a:t>
                </a:r>
                <a14:m>
                  <m:oMath xmlns:m="http://schemas.openxmlformats.org/officeDocument/2006/math">
                    <m:sSub>
                      <m:sSubPr>
                        <m:ctrlPr>
                          <a:rPr lang="zh-CN" altLang="zh-CN" sz="3200" i="1">
                            <a:latin typeface="Cambria Math" panose="02040503050406030204" pitchFamily="18" charset="0"/>
                          </a:rPr>
                        </m:ctrlPr>
                      </m:sSubPr>
                      <m:e>
                        <m:r>
                          <m:rPr>
                            <m:sty m:val="p"/>
                          </m:rPr>
                          <a:rPr lang="en-US" altLang="zh-CN" sz="2400">
                            <a:latin typeface="Cambria Math" panose="02040503050406030204" pitchFamily="18" charset="0"/>
                          </a:rPr>
                          <m:t>σ</m:t>
                        </m:r>
                      </m:e>
                      <m:sub>
                        <m:r>
                          <a:rPr lang="en-US" altLang="zh-CN" sz="2400" i="1">
                            <a:latin typeface="Cambria Math" panose="02040503050406030204" pitchFamily="18" charset="0"/>
                          </a:rPr>
                          <m:t>𝑥</m:t>
                        </m:r>
                      </m:sub>
                    </m:sSub>
                  </m:oMath>
                </a14:m>
                <a:r>
                  <a:rPr lang="zh-CN" altLang="zh-CN" sz="2400" dirty="0"/>
                  <a:t>在</a:t>
                </a:r>
                <a:r>
                  <a:rPr lang="en-US" altLang="zh-CN" sz="2400" dirty="0"/>
                  <a:t>X</a:t>
                </a:r>
                <a:r>
                  <a:rPr lang="zh-CN" altLang="zh-CN" sz="2400" dirty="0"/>
                  <a:t>方向造成的变形远大于其在</a:t>
                </a:r>
                <a:r>
                  <a:rPr lang="en-US" altLang="zh-CN" sz="2400" dirty="0"/>
                  <a:t>Y</a:t>
                </a:r>
                <a:r>
                  <a:rPr lang="zh-CN" altLang="zh-CN" sz="2400" dirty="0"/>
                  <a:t>方向或剪切方向造成的变形，与实际情况相符合</a:t>
                </a:r>
                <a:r>
                  <a:rPr lang="zh-CN" altLang="en-US" sz="2400" dirty="0"/>
                  <a:t>。</a:t>
                </a:r>
                <a:endParaRPr lang="zh-CN" altLang="en-US" sz="3200" dirty="0"/>
              </a:p>
            </p:txBody>
          </p:sp>
        </mc:Choice>
        <mc:Fallback xmlns="">
          <p:sp>
            <p:nvSpPr>
              <p:cNvPr id="15" name="TextBox 9">
                <a:extLst>
                  <a:ext uri="{FF2B5EF4-FFF2-40B4-BE49-F238E27FC236}">
                    <a16:creationId xmlns:a16="http://schemas.microsoft.com/office/drawing/2014/main" id="{9B686243-1BC2-4357-951B-12381D22A2F7}"/>
                  </a:ext>
                </a:extLst>
              </p:cNvPr>
              <p:cNvSpPr txBox="1">
                <a:spLocks noRot="1" noChangeAspect="1" noMove="1" noResize="1" noEditPoints="1" noAdjustHandles="1" noChangeArrowheads="1" noChangeShapeType="1" noTextEdit="1"/>
              </p:cNvSpPr>
              <p:nvPr/>
            </p:nvSpPr>
            <p:spPr bwMode="auto">
              <a:xfrm>
                <a:off x="250825" y="2522344"/>
                <a:ext cx="2618967" cy="3158750"/>
              </a:xfrm>
              <a:prstGeom prst="rect">
                <a:avLst/>
              </a:prstGeom>
              <a:blipFill>
                <a:blip r:embed="rId8"/>
                <a:stretch>
                  <a:fillRect l="-2995" t="-1916" b="-2299"/>
                </a:stretch>
              </a:blipFill>
              <a:ln w="22225" cmpd="sng">
                <a:solidFill>
                  <a:schemeClr val="accent1">
                    <a:shade val="50000"/>
                  </a:schemeClr>
                </a:solid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12209767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
            <a:extLst>
              <a:ext uri="{FF2B5EF4-FFF2-40B4-BE49-F238E27FC236}">
                <a16:creationId xmlns:a16="http://schemas.microsoft.com/office/drawing/2014/main" id="{11B562CC-D089-485C-9F93-3ADAB98F8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0" t="4314" r="34100" b="5207"/>
          <a:stretch/>
        </p:blipFill>
        <p:spPr bwMode="auto">
          <a:xfrm>
            <a:off x="-375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AEEC86F9-3CA6-4B68-AD09-F8F797E4EF6B}"/>
              </a:ext>
            </a:extLst>
          </p:cNvPr>
          <p:cNvSpPr/>
          <p:nvPr/>
        </p:nvSpPr>
        <p:spPr>
          <a:xfrm>
            <a:off x="-3750" y="0"/>
            <a:ext cx="12192000" cy="685800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pic>
        <p:nvPicPr>
          <p:cNvPr id="38920" name="图片 29">
            <a:extLst>
              <a:ext uri="{FF2B5EF4-FFF2-40B4-BE49-F238E27FC236}">
                <a16:creationId xmlns:a16="http://schemas.microsoft.com/office/drawing/2014/main" id="{DE8F06AA-3E00-4CBF-8697-F94D9833B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700"/>
            <a:ext cx="3143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7715F31C-496A-4F63-82AB-01EF3B370393}"/>
              </a:ext>
            </a:extLst>
          </p:cNvPr>
          <p:cNvCxnSpPr>
            <a:cxnSpLocks/>
          </p:cNvCxnSpPr>
          <p:nvPr/>
        </p:nvCxnSpPr>
        <p:spPr>
          <a:xfrm>
            <a:off x="775655" y="2740206"/>
            <a:ext cx="0" cy="1183576"/>
          </a:xfrm>
          <a:prstGeom prst="line">
            <a:avLst/>
          </a:prstGeom>
          <a:ln w="28575">
            <a:solidFill>
              <a:srgbClr val="F5F5F6"/>
            </a:solidFill>
          </a:ln>
        </p:spPr>
        <p:style>
          <a:lnRef idx="1">
            <a:schemeClr val="accent1"/>
          </a:lnRef>
          <a:fillRef idx="0">
            <a:schemeClr val="accent1"/>
          </a:fillRef>
          <a:effectRef idx="0">
            <a:schemeClr val="accent1"/>
          </a:effectRef>
          <a:fontRef idx="minor">
            <a:schemeClr val="tx1"/>
          </a:fontRef>
        </p:style>
      </p:cxnSp>
      <p:sp>
        <p:nvSpPr>
          <p:cNvPr id="20" name="文本框 1">
            <a:extLst>
              <a:ext uri="{FF2B5EF4-FFF2-40B4-BE49-F238E27FC236}">
                <a16:creationId xmlns:a16="http://schemas.microsoft.com/office/drawing/2014/main" id="{DE9438CA-1B94-49F2-8242-7560E25F3FDE}"/>
              </a:ext>
            </a:extLst>
          </p:cNvPr>
          <p:cNvSpPr txBox="1">
            <a:spLocks noChangeArrowheads="1"/>
          </p:cNvSpPr>
          <p:nvPr/>
        </p:nvSpPr>
        <p:spPr bwMode="auto">
          <a:xfrm>
            <a:off x="1434965" y="1531567"/>
            <a:ext cx="101774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en-US" altLang="zh-CN" sz="8800" b="1" dirty="0">
              <a:solidFill>
                <a:schemeClr val="bg1"/>
              </a:solidFill>
              <a:latin typeface="华文新魏" panose="02010800040101010101" pitchFamily="2" charset="-122"/>
              <a:ea typeface="华文新魏" panose="02010800040101010101" pitchFamily="2" charset="-122"/>
            </a:endParaRPr>
          </a:p>
        </p:txBody>
      </p:sp>
      <p:sp>
        <p:nvSpPr>
          <p:cNvPr id="9" name="文本框 1">
            <a:extLst>
              <a:ext uri="{FF2B5EF4-FFF2-40B4-BE49-F238E27FC236}">
                <a16:creationId xmlns:a16="http://schemas.microsoft.com/office/drawing/2014/main" id="{C18D8D24-3238-41E8-89D7-BD916A53D8C5}"/>
              </a:ext>
            </a:extLst>
          </p:cNvPr>
          <p:cNvSpPr txBox="1">
            <a:spLocks noChangeArrowheads="1"/>
          </p:cNvSpPr>
          <p:nvPr/>
        </p:nvSpPr>
        <p:spPr bwMode="auto">
          <a:xfrm>
            <a:off x="1019824" y="2740206"/>
            <a:ext cx="10301768" cy="92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defRPr/>
            </a:pPr>
            <a:r>
              <a:rPr lang="en-US" altLang="zh-CN" sz="4000" dirty="0">
                <a:solidFill>
                  <a:schemeClr val="bg1"/>
                </a:solidFill>
                <a:latin typeface="+mn-lt"/>
                <a:ea typeface="华文楷体" panose="02010600040101010101" pitchFamily="2" charset="-122"/>
              </a:rPr>
              <a:t>4. </a:t>
            </a:r>
            <a:r>
              <a:rPr lang="en-US" altLang="zh-CN" sz="4000" b="1" dirty="0">
                <a:solidFill>
                  <a:schemeClr val="bg1"/>
                </a:solidFill>
                <a:latin typeface="华文楷体" panose="02010600040101010101" pitchFamily="2" charset="-122"/>
                <a:ea typeface="华文楷体" panose="02010600040101010101" pitchFamily="2" charset="-122"/>
              </a:rPr>
              <a:t>X</a:t>
            </a:r>
            <a:r>
              <a:rPr lang="zh-CN" altLang="en-US" sz="4000" b="1" dirty="0">
                <a:solidFill>
                  <a:schemeClr val="bg1"/>
                </a:solidFill>
                <a:latin typeface="华文楷体" panose="02010600040101010101" pitchFamily="2" charset="-122"/>
                <a:ea typeface="华文楷体" panose="02010600040101010101" pitchFamily="2" charset="-122"/>
              </a:rPr>
              <a:t>方向和</a:t>
            </a:r>
            <a:r>
              <a:rPr lang="en-US" altLang="zh-CN" sz="4000" b="1" dirty="0">
                <a:solidFill>
                  <a:schemeClr val="bg1"/>
                </a:solidFill>
                <a:latin typeface="华文楷体" panose="02010600040101010101" pitchFamily="2" charset="-122"/>
                <a:ea typeface="华文楷体" panose="02010600040101010101" pitchFamily="2" charset="-122"/>
              </a:rPr>
              <a:t>Y</a:t>
            </a:r>
            <a:r>
              <a:rPr lang="zh-CN" altLang="en-US" sz="4000" b="1" dirty="0">
                <a:solidFill>
                  <a:schemeClr val="bg1"/>
                </a:solidFill>
                <a:latin typeface="华文楷体" panose="02010600040101010101" pitchFamily="2" charset="-122"/>
                <a:ea typeface="华文楷体" panose="02010600040101010101" pitchFamily="2" charset="-122"/>
              </a:rPr>
              <a:t>方向同时加载不同</a:t>
            </a:r>
            <a:r>
              <a:rPr lang="en-US" altLang="zh-CN" sz="4000" b="1" dirty="0">
                <a:solidFill>
                  <a:schemeClr val="bg1"/>
                </a:solidFill>
                <a:latin typeface="华文楷体" panose="02010600040101010101" pitchFamily="2" charset="-122"/>
                <a:ea typeface="华文楷体" panose="02010600040101010101" pitchFamily="2" charset="-122"/>
              </a:rPr>
              <a:t>θ</a:t>
            </a:r>
            <a:r>
              <a:rPr lang="zh-CN" altLang="en-US" sz="4000" b="1" dirty="0">
                <a:solidFill>
                  <a:schemeClr val="bg1"/>
                </a:solidFill>
                <a:latin typeface="华文楷体" panose="02010600040101010101" pitchFamily="2" charset="-122"/>
                <a:ea typeface="华文楷体" panose="02010600040101010101" pitchFamily="2" charset="-122"/>
              </a:rPr>
              <a:t>应力应变曲线</a:t>
            </a:r>
            <a:endParaRPr lang="en-US" altLang="zh-CN" sz="4000" b="1"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169463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4. X</a:t>
            </a:r>
            <a:r>
              <a:rPr lang="zh-CN" altLang="en-US" sz="4000" b="1" dirty="0">
                <a:latin typeface="华文楷体" panose="02010600040101010101" pitchFamily="2" charset="-122"/>
                <a:ea typeface="华文楷体" panose="02010600040101010101" pitchFamily="2" charset="-122"/>
              </a:rPr>
              <a:t>方向和</a:t>
            </a:r>
            <a:r>
              <a:rPr lang="en-US" altLang="zh-CN" sz="4000" b="1" dirty="0">
                <a:latin typeface="华文楷体" panose="02010600040101010101" pitchFamily="2" charset="-122"/>
                <a:ea typeface="华文楷体" panose="02010600040101010101" pitchFamily="2" charset="-122"/>
              </a:rPr>
              <a:t>Y</a:t>
            </a:r>
            <a:r>
              <a:rPr lang="zh-CN" altLang="en-US" sz="4000" b="1" dirty="0">
                <a:latin typeface="华文楷体" panose="02010600040101010101" pitchFamily="2" charset="-122"/>
                <a:ea typeface="华文楷体" panose="02010600040101010101" pitchFamily="2" charset="-122"/>
              </a:rPr>
              <a:t>方向同时加载不同</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应力应变曲线</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2403222"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4.0 </a:t>
            </a:r>
            <a:r>
              <a:rPr lang="zh-CN" altLang="en-US" sz="3200" b="1" dirty="0">
                <a:latin typeface="华文楷体" panose="02010600040101010101" pitchFamily="2" charset="-122"/>
                <a:ea typeface="华文楷体" panose="02010600040101010101" pitchFamily="2" charset="-122"/>
              </a:rPr>
              <a:t>理论概述</a:t>
            </a:r>
            <a:endParaRPr lang="en-US" altLang="zh-CN" sz="3200" b="1" dirty="0">
              <a:latin typeface="华文楷体" panose="02010600040101010101" pitchFamily="2" charset="-122"/>
              <a:ea typeface="华文楷体" panose="02010600040101010101" pitchFamily="2" charset="-122"/>
            </a:endParaRPr>
          </a:p>
        </p:txBody>
      </p:sp>
      <p:pic>
        <p:nvPicPr>
          <p:cNvPr id="14" name="图片 13">
            <a:extLst>
              <a:ext uri="{FF2B5EF4-FFF2-40B4-BE49-F238E27FC236}">
                <a16:creationId xmlns:a16="http://schemas.microsoft.com/office/drawing/2014/main" id="{BFBA2205-85D3-4220-BCFD-434C3B4EE917}"/>
              </a:ext>
            </a:extLst>
          </p:cNvPr>
          <p:cNvPicPr>
            <a:picLocks noChangeAspect="1"/>
          </p:cNvPicPr>
          <p:nvPr/>
        </p:nvPicPr>
        <p:blipFill rotWithShape="1">
          <a:blip r:embed="rId3"/>
          <a:srcRect l="4768" t="44903" r="14017"/>
          <a:stretch/>
        </p:blipFill>
        <p:spPr>
          <a:xfrm>
            <a:off x="514350" y="1776658"/>
            <a:ext cx="11444816" cy="876300"/>
          </a:xfrm>
          <a:prstGeom prst="rect">
            <a:avLst/>
          </a:prstGeom>
        </p:spPr>
      </p:pic>
      <p:pic>
        <p:nvPicPr>
          <p:cNvPr id="21" name="图片 20">
            <a:extLst>
              <a:ext uri="{FF2B5EF4-FFF2-40B4-BE49-F238E27FC236}">
                <a16:creationId xmlns:a16="http://schemas.microsoft.com/office/drawing/2014/main" id="{D01558CB-8F59-427A-8A78-478AD77EAE95}"/>
              </a:ext>
            </a:extLst>
          </p:cNvPr>
          <p:cNvPicPr>
            <a:picLocks noChangeAspect="1"/>
          </p:cNvPicPr>
          <p:nvPr/>
        </p:nvPicPr>
        <p:blipFill rotWithShape="1">
          <a:blip r:embed="rId4"/>
          <a:srcRect l="30347" r="30694"/>
          <a:stretch/>
        </p:blipFill>
        <p:spPr>
          <a:xfrm>
            <a:off x="160497" y="3443043"/>
            <a:ext cx="6393221" cy="1852042"/>
          </a:xfrm>
          <a:prstGeom prst="rect">
            <a:avLst/>
          </a:prstGeom>
        </p:spPr>
      </p:pic>
      <p:sp>
        <p:nvSpPr>
          <p:cNvPr id="28" name="箭头: 右 27">
            <a:extLst>
              <a:ext uri="{FF2B5EF4-FFF2-40B4-BE49-F238E27FC236}">
                <a16:creationId xmlns:a16="http://schemas.microsoft.com/office/drawing/2014/main" id="{0E038FE8-521B-45FE-9330-D3BBFB232A46}"/>
              </a:ext>
            </a:extLst>
          </p:cNvPr>
          <p:cNvSpPr/>
          <p:nvPr/>
        </p:nvSpPr>
        <p:spPr>
          <a:xfrm>
            <a:off x="6294638" y="4270085"/>
            <a:ext cx="2488168" cy="159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D89252E9-80E9-4657-B1A4-90E1F828D5FA}"/>
                  </a:ext>
                </a:extLst>
              </p:cNvPr>
              <p:cNvSpPr txBox="1"/>
              <p:nvPr/>
            </p:nvSpPr>
            <p:spPr>
              <a:xfrm>
                <a:off x="6223666" y="3815238"/>
                <a:ext cx="264770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𝑥</m:t>
                          </m:r>
                        </m:sub>
                      </m:sSub>
                      <m:r>
                        <a:rPr lang="zh-CN" altLang="en-US" i="0">
                          <a:latin typeface="Cambria Math" panose="02040503050406030204" pitchFamily="18" charset="0"/>
                        </a:rPr>
                        <m:t>=</m:t>
                      </m:r>
                      <m:r>
                        <m:rPr>
                          <m:sty m:val="p"/>
                        </m:rPr>
                        <a:rPr lang="zh-CN" altLang="en-US" i="0">
                          <a:latin typeface="Cambria Math" panose="02040503050406030204" pitchFamily="18" charset="0"/>
                        </a:rPr>
                        <m:t>σ</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σ</m:t>
                          </m:r>
                        </m:e>
                        <m:sub>
                          <m:r>
                            <a:rPr lang="zh-CN" altLang="en-US" i="1">
                              <a:latin typeface="Cambria Math" panose="02040503050406030204" pitchFamily="18" charset="0"/>
                            </a:rPr>
                            <m:t>𝑦</m:t>
                          </m:r>
                        </m:sub>
                      </m:sSub>
                      <m:r>
                        <a:rPr lang="zh-CN" altLang="en-US" i="0">
                          <a:latin typeface="Cambria Math" panose="02040503050406030204" pitchFamily="18" charset="0"/>
                        </a:rPr>
                        <m:t>=</m:t>
                      </m:r>
                      <m:r>
                        <m:rPr>
                          <m:sty m:val="p"/>
                        </m:rPr>
                        <a:rPr lang="zh-CN" altLang="en-US">
                          <a:latin typeface="Cambria Math" panose="02040503050406030204" pitchFamily="18" charset="0"/>
                        </a:rPr>
                        <m:t>σ</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τ</m:t>
                          </m:r>
                        </m:e>
                        <m:sub>
                          <m:r>
                            <a:rPr lang="zh-CN" altLang="en-US" i="1">
                              <a:latin typeface="Cambria Math" panose="02040503050406030204" pitchFamily="18" charset="0"/>
                            </a:rPr>
                            <m:t>𝑥𝑦</m:t>
                          </m:r>
                        </m:sub>
                      </m:sSub>
                      <m:r>
                        <a:rPr lang="zh-CN" altLang="en-US" i="0">
                          <a:latin typeface="Cambria Math" panose="02040503050406030204" pitchFamily="18" charset="0"/>
                        </a:rPr>
                        <m:t>=0</m:t>
                      </m:r>
                    </m:oMath>
                  </m:oMathPara>
                </a14:m>
                <a:endParaRPr lang="zh-CN" altLang="en-US" dirty="0"/>
              </a:p>
            </p:txBody>
          </p:sp>
        </mc:Choice>
        <mc:Fallback>
          <p:sp>
            <p:nvSpPr>
              <p:cNvPr id="41" name="文本框 40">
                <a:extLst>
                  <a:ext uri="{FF2B5EF4-FFF2-40B4-BE49-F238E27FC236}">
                    <a16:creationId xmlns:a16="http://schemas.microsoft.com/office/drawing/2014/main" id="{D89252E9-80E9-4657-B1A4-90E1F828D5FA}"/>
                  </a:ext>
                </a:extLst>
              </p:cNvPr>
              <p:cNvSpPr txBox="1">
                <a:spLocks noRot="1" noChangeAspect="1" noMove="1" noResize="1" noEditPoints="1" noAdjustHandles="1" noChangeArrowheads="1" noChangeShapeType="1" noTextEdit="1"/>
              </p:cNvSpPr>
              <p:nvPr/>
            </p:nvSpPr>
            <p:spPr>
              <a:xfrm>
                <a:off x="6223666" y="3815238"/>
                <a:ext cx="2647708" cy="391261"/>
              </a:xfrm>
              <a:prstGeom prst="rect">
                <a:avLst/>
              </a:prstGeom>
              <a:blipFill>
                <a:blip r:embed="rId5"/>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45A9FC8-26F6-44FA-B662-5D5BBEFB396F}"/>
                  </a:ext>
                </a:extLst>
              </p:cNvPr>
              <p:cNvSpPr txBox="1"/>
              <p:nvPr/>
            </p:nvSpPr>
            <p:spPr>
              <a:xfrm>
                <a:off x="6271892" y="4442199"/>
                <a:ext cx="26477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i="0">
                          <a:latin typeface="Cambria Math" panose="02040503050406030204" pitchFamily="18" charset="0"/>
                        </a:rPr>
                        <m:t>σ</m:t>
                      </m:r>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0,200</m:t>
                          </m:r>
                        </m:e>
                      </m:d>
                      <m:r>
                        <a:rPr lang="en-US" altLang="zh-CN" b="0" i="1" smtClean="0">
                          <a:latin typeface="Cambria Math" panose="02040503050406030204" pitchFamily="18" charset="0"/>
                        </a:rPr>
                        <m:t>𝑀𝑃𝑎</m:t>
                      </m:r>
                    </m:oMath>
                  </m:oMathPara>
                </a14:m>
                <a:endParaRPr lang="zh-CN" altLang="en-US" dirty="0"/>
              </a:p>
            </p:txBody>
          </p:sp>
        </mc:Choice>
        <mc:Fallback xmlns="">
          <p:sp>
            <p:nvSpPr>
              <p:cNvPr id="42" name="文本框 41">
                <a:extLst>
                  <a:ext uri="{FF2B5EF4-FFF2-40B4-BE49-F238E27FC236}">
                    <a16:creationId xmlns:a16="http://schemas.microsoft.com/office/drawing/2014/main" id="{B45A9FC8-26F6-44FA-B662-5D5BBEFB396F}"/>
                  </a:ext>
                </a:extLst>
              </p:cNvPr>
              <p:cNvSpPr txBox="1">
                <a:spLocks noRot="1" noChangeAspect="1" noMove="1" noResize="1" noEditPoints="1" noAdjustHandles="1" noChangeArrowheads="1" noChangeShapeType="1" noTextEdit="1"/>
              </p:cNvSpPr>
              <p:nvPr/>
            </p:nvSpPr>
            <p:spPr>
              <a:xfrm>
                <a:off x="6271892" y="4442199"/>
                <a:ext cx="2647708" cy="369332"/>
              </a:xfrm>
              <a:prstGeom prst="rect">
                <a:avLst/>
              </a:prstGeom>
              <a:blipFill>
                <a:blip r:embed="rId6"/>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8686077-B617-40C0-8009-774F525AAFB9}"/>
              </a:ext>
            </a:extLst>
          </p:cNvPr>
          <p:cNvPicPr>
            <a:picLocks noChangeAspect="1"/>
          </p:cNvPicPr>
          <p:nvPr/>
        </p:nvPicPr>
        <p:blipFill rotWithShape="1">
          <a:blip r:embed="rId7"/>
          <a:srcRect l="34538" r="34971"/>
          <a:stretch/>
        </p:blipFill>
        <p:spPr>
          <a:xfrm>
            <a:off x="8782806" y="3765402"/>
            <a:ext cx="3261784" cy="1207324"/>
          </a:xfrm>
          <a:prstGeom prst="rect">
            <a:avLst/>
          </a:prstGeom>
        </p:spPr>
      </p:pic>
    </p:spTree>
    <p:extLst>
      <p:ext uri="{BB962C8B-B14F-4D97-AF65-F5344CB8AC3E}">
        <p14:creationId xmlns:p14="http://schemas.microsoft.com/office/powerpoint/2010/main" val="347500049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4. X</a:t>
            </a:r>
            <a:r>
              <a:rPr lang="zh-CN" altLang="en-US" sz="4000" b="1" dirty="0">
                <a:latin typeface="华文楷体" panose="02010600040101010101" pitchFamily="2" charset="-122"/>
                <a:ea typeface="华文楷体" panose="02010600040101010101" pitchFamily="2" charset="-122"/>
              </a:rPr>
              <a:t>方向和</a:t>
            </a:r>
            <a:r>
              <a:rPr lang="en-US" altLang="zh-CN" sz="4000" b="1" dirty="0">
                <a:latin typeface="华文楷体" panose="02010600040101010101" pitchFamily="2" charset="-122"/>
                <a:ea typeface="华文楷体" panose="02010600040101010101" pitchFamily="2" charset="-122"/>
              </a:rPr>
              <a:t>Y</a:t>
            </a:r>
            <a:r>
              <a:rPr lang="zh-CN" altLang="en-US" sz="4000" b="1" dirty="0">
                <a:latin typeface="华文楷体" panose="02010600040101010101" pitchFamily="2" charset="-122"/>
                <a:ea typeface="华文楷体" panose="02010600040101010101" pitchFamily="2" charset="-122"/>
              </a:rPr>
              <a:t>方向同时加载不同</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应力应变曲线</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2" y="624669"/>
            <a:ext cx="5011308"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4.1 X</a:t>
            </a:r>
            <a:r>
              <a:rPr lang="zh-CN" altLang="en-US" sz="3200" b="1" dirty="0">
                <a:latin typeface="华文楷体" panose="02010600040101010101" pitchFamily="2" charset="-122"/>
                <a:ea typeface="华文楷体" panose="02010600040101010101" pitchFamily="2" charset="-122"/>
              </a:rPr>
              <a:t>方向和</a:t>
            </a:r>
            <a:r>
              <a:rPr lang="en-US" altLang="zh-CN" sz="3200" b="1" dirty="0">
                <a:latin typeface="华文楷体" panose="02010600040101010101" pitchFamily="2" charset="-122"/>
                <a:ea typeface="华文楷体" panose="02010600040101010101" pitchFamily="2" charset="-122"/>
              </a:rPr>
              <a:t>Y</a:t>
            </a:r>
            <a:r>
              <a:rPr lang="zh-CN" altLang="en-US" sz="3200" b="1" dirty="0">
                <a:latin typeface="华文楷体" panose="02010600040101010101" pitchFamily="2" charset="-122"/>
                <a:ea typeface="华文楷体" panose="02010600040101010101" pitchFamily="2" charset="-122"/>
              </a:rPr>
              <a:t>方向同步加载</a:t>
            </a:r>
            <a:endParaRPr lang="en-US" altLang="zh-CN" sz="3200" b="1"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45A9FC8-26F6-44FA-B662-5D5BBEFB396F}"/>
                  </a:ext>
                </a:extLst>
              </p:cNvPr>
              <p:cNvSpPr txBox="1"/>
              <p:nvPr/>
            </p:nvSpPr>
            <p:spPr>
              <a:xfrm>
                <a:off x="7467388" y="2919824"/>
                <a:ext cx="293551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𝑥</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en-US" altLang="zh-CN" b="0" i="1" smtClean="0">
                              <a:latin typeface="Cambria Math" panose="02040503050406030204" pitchFamily="18" charset="0"/>
                            </a:rPr>
                            <m:t>𝑦</m:t>
                          </m:r>
                        </m:sub>
                      </m:sSub>
                      <m:r>
                        <a:rPr lang="en-US" altLang="zh-CN" b="0" i="0" smtClean="0">
                          <a:latin typeface="Cambria Math" panose="02040503050406030204" pitchFamily="18" charset="0"/>
                        </a:rPr>
                        <m:t>=</m:t>
                      </m:r>
                      <m:r>
                        <m:rPr>
                          <m:sty m:val="p"/>
                        </m:rPr>
                        <a:rPr lang="zh-CN" altLang="en-US" i="0">
                          <a:latin typeface="Cambria Math" panose="02040503050406030204" pitchFamily="18" charset="0"/>
                        </a:rPr>
                        <m:t>σ</m:t>
                      </m:r>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0,200</m:t>
                          </m:r>
                        </m:e>
                      </m:d>
                      <m:r>
                        <a:rPr lang="en-US" altLang="zh-CN" b="0" i="1" smtClean="0">
                          <a:latin typeface="Cambria Math" panose="02040503050406030204" pitchFamily="18" charset="0"/>
                        </a:rPr>
                        <m:t>𝑀𝑃𝑎</m:t>
                      </m:r>
                    </m:oMath>
                  </m:oMathPara>
                </a14:m>
                <a:endParaRPr lang="zh-CN" altLang="en-US" dirty="0"/>
              </a:p>
            </p:txBody>
          </p:sp>
        </mc:Choice>
        <mc:Fallback xmlns="">
          <p:sp>
            <p:nvSpPr>
              <p:cNvPr id="42" name="文本框 41">
                <a:extLst>
                  <a:ext uri="{FF2B5EF4-FFF2-40B4-BE49-F238E27FC236}">
                    <a16:creationId xmlns:a16="http://schemas.microsoft.com/office/drawing/2014/main" id="{B45A9FC8-26F6-44FA-B662-5D5BBEFB396F}"/>
                  </a:ext>
                </a:extLst>
              </p:cNvPr>
              <p:cNvSpPr txBox="1">
                <a:spLocks noRot="1" noChangeAspect="1" noMove="1" noResize="1" noEditPoints="1" noAdjustHandles="1" noChangeArrowheads="1" noChangeShapeType="1" noTextEdit="1"/>
              </p:cNvSpPr>
              <p:nvPr/>
            </p:nvSpPr>
            <p:spPr>
              <a:xfrm>
                <a:off x="7467388" y="2919824"/>
                <a:ext cx="2935510" cy="391261"/>
              </a:xfrm>
              <a:prstGeom prst="rect">
                <a:avLst/>
              </a:prstGeom>
              <a:blipFill>
                <a:blip r:embed="rId3"/>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9">
                <a:extLst>
                  <a:ext uri="{FF2B5EF4-FFF2-40B4-BE49-F238E27FC236}">
                    <a16:creationId xmlns:a16="http://schemas.microsoft.com/office/drawing/2014/main" id="{6470A65A-2C54-4C91-B4FC-862875111FAD}"/>
                  </a:ext>
                </a:extLst>
              </p:cNvPr>
              <p:cNvSpPr txBox="1">
                <a:spLocks noChangeArrowheads="1"/>
              </p:cNvSpPr>
              <p:nvPr/>
            </p:nvSpPr>
            <p:spPr bwMode="auto">
              <a:xfrm>
                <a:off x="6250998" y="3773587"/>
                <a:ext cx="5368290" cy="2342308"/>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400" dirty="0">
                    <a:cs typeface="Times New Roman" panose="02020603050405020304" pitchFamily="18" charset="0"/>
                  </a:rPr>
                  <a:t>随着</a:t>
                </a:r>
                <a14:m>
                  <m:oMath xmlns:m="http://schemas.openxmlformats.org/officeDocument/2006/math">
                    <m:r>
                      <m:rPr>
                        <m:sty m:val="p"/>
                      </m:rPr>
                      <a:rPr lang="en-US" altLang="zh-CN" sz="2400">
                        <a:latin typeface="Cambria Math" panose="02040503050406030204" pitchFamily="18" charset="0"/>
                        <a:cs typeface="Times New Roman" panose="02020603050405020304" pitchFamily="18" charset="0"/>
                      </a:rPr>
                      <m:t>θ</m:t>
                    </m:r>
                  </m:oMath>
                </a14:m>
                <a:r>
                  <a:rPr lang="zh-CN" altLang="zh-CN" sz="2400" dirty="0">
                    <a:cs typeface="Times New Roman" panose="02020603050405020304" pitchFamily="18" charset="0"/>
                  </a:rPr>
                  <a:t>的增大，</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𝜀</m:t>
                        </m:r>
                      </m:e>
                      <m:sub>
                        <m:r>
                          <a:rPr lang="en-US" altLang="zh-CN" sz="2400" i="1">
                            <a:latin typeface="Cambria Math" panose="02040503050406030204" pitchFamily="18" charset="0"/>
                            <a:cs typeface="Times New Roman" panose="02020603050405020304" pitchFamily="18" charset="0"/>
                          </a:rPr>
                          <m:t>𝑥</m:t>
                        </m:r>
                      </m:sub>
                    </m:sSub>
                    <m:r>
                      <a:rPr lang="en-US" altLang="zh-CN" sz="2400" i="1">
                        <a:latin typeface="Cambria Math" panose="02040503050406030204" pitchFamily="18" charset="0"/>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𝜎</m:t>
                        </m:r>
                      </m:e>
                      <m:sub>
                        <m:r>
                          <a:rPr lang="en-US" altLang="zh-CN" sz="2400" i="1">
                            <a:latin typeface="Cambria Math" panose="02040503050406030204" pitchFamily="18" charset="0"/>
                            <a:cs typeface="Times New Roman" panose="02020603050405020304" pitchFamily="18" charset="0"/>
                          </a:rPr>
                          <m:t>𝑥</m:t>
                        </m:r>
                      </m:sub>
                    </m:sSub>
                  </m:oMath>
                </a14:m>
                <a:r>
                  <a:rPr lang="en-US" altLang="zh-CN" sz="2400" dirty="0">
                    <a:cs typeface="Times New Roman" panose="02020603050405020304" pitchFamily="18" charset="0"/>
                  </a:rPr>
                  <a:t>+</a:t>
                </a:r>
                <a:r>
                  <a:rPr lang="zh-CN" altLang="zh-CN" sz="2400" dirty="0">
                    <a:ea typeface="Cambria Math" panose="020405030504060302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𝜎</m:t>
                        </m:r>
                      </m:e>
                      <m:sub>
                        <m:r>
                          <a:rPr lang="en-US" altLang="zh-CN" sz="2400" b="0" i="1" smtClean="0">
                            <a:latin typeface="Cambria Math" panose="02040503050406030204" pitchFamily="18" charset="0"/>
                            <a:cs typeface="Times New Roman" panose="02020603050405020304" pitchFamily="18" charset="0"/>
                          </a:rPr>
                          <m:t>𝑦</m:t>
                        </m:r>
                      </m:sub>
                    </m:sSub>
                  </m:oMath>
                </a14:m>
                <a:r>
                  <a:rPr lang="zh-CN" altLang="zh-CN" sz="2400" dirty="0">
                    <a:cs typeface="Times New Roman" panose="02020603050405020304" pitchFamily="18" charset="0"/>
                  </a:rPr>
                  <a:t>曲线的斜率也随之增大，即</a:t>
                </a:r>
                <a:r>
                  <a:rPr lang="en-US" altLang="zh-CN" sz="2400" dirty="0">
                    <a:cs typeface="Times New Roman" panose="02020603050405020304" pitchFamily="18" charset="0"/>
                  </a:rPr>
                  <a:t>X</a:t>
                </a:r>
                <a:r>
                  <a:rPr lang="zh-CN" altLang="zh-CN" sz="2400" dirty="0">
                    <a:cs typeface="Times New Roman" panose="02020603050405020304" pitchFamily="18" charset="0"/>
                  </a:rPr>
                  <a:t>方向</a:t>
                </a:r>
                <a:r>
                  <a:rPr lang="zh-CN" altLang="en-US" sz="2400" dirty="0">
                    <a:cs typeface="Times New Roman" panose="02020603050405020304" pitchFamily="18" charset="0"/>
                  </a:rPr>
                  <a:t>和</a:t>
                </a:r>
                <a:r>
                  <a:rPr lang="en-US" altLang="zh-CN" sz="2400" dirty="0">
                    <a:cs typeface="Times New Roman" panose="02020603050405020304" pitchFamily="18" charset="0"/>
                  </a:rPr>
                  <a:t>Y</a:t>
                </a:r>
                <a:r>
                  <a:rPr lang="zh-CN" altLang="en-US" sz="2400" dirty="0">
                    <a:cs typeface="Times New Roman" panose="02020603050405020304" pitchFamily="18" charset="0"/>
                  </a:rPr>
                  <a:t>方向同步加载</a:t>
                </a:r>
                <a:r>
                  <a:rPr lang="zh-CN" altLang="zh-CN" sz="2400" dirty="0">
                    <a:cs typeface="Times New Roman" panose="02020603050405020304" pitchFamily="18" charset="0"/>
                  </a:rPr>
                  <a:t>的单位载荷</a:t>
                </a:r>
                <a14:m>
                  <m:oMath xmlns:m="http://schemas.openxmlformats.org/officeDocument/2006/math">
                    <m:r>
                      <m:rPr>
                        <m:sty m:val="p"/>
                      </m:rPr>
                      <a:rPr lang="en-US" altLang="zh-CN" sz="2400">
                        <a:latin typeface="Cambria Math" panose="02040503050406030204" pitchFamily="18" charset="0"/>
                        <a:cs typeface="Times New Roman" panose="02020603050405020304" pitchFamily="18" charset="0"/>
                      </a:rPr>
                      <m:t>σ</m:t>
                    </m:r>
                  </m:oMath>
                </a14:m>
                <a:r>
                  <a:rPr lang="zh-CN" altLang="zh-CN" sz="2400" dirty="0">
                    <a:cs typeface="Times New Roman" panose="02020603050405020304" pitchFamily="18" charset="0"/>
                  </a:rPr>
                  <a:t>将在</a:t>
                </a:r>
                <a:r>
                  <a:rPr lang="en-US" altLang="zh-CN" sz="2400" dirty="0">
                    <a:cs typeface="Times New Roman" panose="02020603050405020304" pitchFamily="18" charset="0"/>
                  </a:rPr>
                  <a:t>X</a:t>
                </a:r>
                <a:r>
                  <a:rPr lang="zh-CN" altLang="zh-CN" sz="2400" dirty="0">
                    <a:cs typeface="Times New Roman" panose="02020603050405020304" pitchFamily="18" charset="0"/>
                  </a:rPr>
                  <a:t>方向造成更大的应变</a:t>
                </a:r>
                <a14:m>
                  <m:oMath xmlns:m="http://schemas.openxmlformats.org/officeDocument/2006/math">
                    <m:r>
                      <m:rPr>
                        <m:sty m:val="p"/>
                      </m:rPr>
                      <a:rPr lang="en-US" altLang="zh-CN" sz="2400">
                        <a:latin typeface="Cambria Math" panose="02040503050406030204" pitchFamily="18" charset="0"/>
                        <a:cs typeface="Times New Roman" panose="02020603050405020304" pitchFamily="18" charset="0"/>
                      </a:rPr>
                      <m:t>ε</m:t>
                    </m:r>
                  </m:oMath>
                </a14:m>
                <a:r>
                  <a:rPr lang="zh-CN" altLang="zh-CN" sz="2400" dirty="0">
                    <a:cs typeface="Times New Roman" panose="02020603050405020304" pitchFamily="18" charset="0"/>
                  </a:rPr>
                  <a:t>，这与偏轴加载时复合材料单层弹性模量随转角</a:t>
                </a:r>
                <a14:m>
                  <m:oMath xmlns:m="http://schemas.openxmlformats.org/officeDocument/2006/math">
                    <m:r>
                      <m:rPr>
                        <m:sty m:val="p"/>
                      </m:rPr>
                      <a:rPr lang="en-US" altLang="zh-CN" sz="2400">
                        <a:latin typeface="Cambria Math" panose="02040503050406030204" pitchFamily="18" charset="0"/>
                        <a:cs typeface="Times New Roman" panose="02020603050405020304" pitchFamily="18" charset="0"/>
                      </a:rPr>
                      <m:t>θ</m:t>
                    </m:r>
                  </m:oMath>
                </a14:m>
                <a:r>
                  <a:rPr lang="zh-CN" altLang="zh-CN" sz="2400" dirty="0">
                    <a:cs typeface="Times New Roman" panose="02020603050405020304" pitchFamily="18" charset="0"/>
                  </a:rPr>
                  <a:t>增大而</a:t>
                </a:r>
                <a:r>
                  <a:rPr lang="zh-CN" altLang="en-US" sz="2400" dirty="0">
                    <a:cs typeface="Times New Roman" panose="02020603050405020304" pitchFamily="18" charset="0"/>
                  </a:rPr>
                  <a:t>减小</a:t>
                </a:r>
                <a:r>
                  <a:rPr lang="zh-CN" altLang="zh-CN" sz="2400" dirty="0">
                    <a:cs typeface="Times New Roman" panose="02020603050405020304" pitchFamily="18" charset="0"/>
                  </a:rPr>
                  <a:t>的事实相匹配，以此证明</a:t>
                </a:r>
                <a:r>
                  <a:rPr lang="zh-CN" altLang="en-US" sz="2400" dirty="0">
                    <a:cs typeface="Times New Roman" panose="02020603050405020304" pitchFamily="18" charset="0"/>
                  </a:rPr>
                  <a:t>图</a:t>
                </a:r>
                <a:r>
                  <a:rPr lang="zh-CN" altLang="zh-CN" sz="2400" dirty="0">
                    <a:cs typeface="Times New Roman" panose="02020603050405020304" pitchFamily="18" charset="0"/>
                  </a:rPr>
                  <a:t>的正确性。</a:t>
                </a:r>
                <a:endParaRPr lang="zh-CN" altLang="en-US" sz="2400" dirty="0"/>
              </a:p>
            </p:txBody>
          </p:sp>
        </mc:Choice>
        <mc:Fallback xmlns="">
          <p:sp>
            <p:nvSpPr>
              <p:cNvPr id="25" name="TextBox 9">
                <a:extLst>
                  <a:ext uri="{FF2B5EF4-FFF2-40B4-BE49-F238E27FC236}">
                    <a16:creationId xmlns:a16="http://schemas.microsoft.com/office/drawing/2014/main" id="{6470A65A-2C54-4C91-B4FC-862875111FAD}"/>
                  </a:ext>
                </a:extLst>
              </p:cNvPr>
              <p:cNvSpPr txBox="1">
                <a:spLocks noRot="1" noChangeAspect="1" noMove="1" noResize="1" noEditPoints="1" noAdjustHandles="1" noChangeArrowheads="1" noChangeShapeType="1" noTextEdit="1"/>
              </p:cNvSpPr>
              <p:nvPr/>
            </p:nvSpPr>
            <p:spPr bwMode="auto">
              <a:xfrm>
                <a:off x="6250998" y="3773587"/>
                <a:ext cx="5368290" cy="2342308"/>
              </a:xfrm>
              <a:prstGeom prst="rect">
                <a:avLst/>
              </a:prstGeom>
              <a:blipFill>
                <a:blip r:embed="rId4"/>
                <a:stretch>
                  <a:fillRect l="-1469" t="-2320" r="-1469" b="-3351"/>
                </a:stretch>
              </a:blipFill>
              <a:ln w="22225" cmpd="sng">
                <a:solidFill>
                  <a:schemeClr val="accent1">
                    <a:shade val="50000"/>
                  </a:schemeClr>
                </a:solidFill>
                <a:prstDash val="dash"/>
              </a:ln>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22DC1203-032D-4A1C-8E9F-15F6C6D614D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4350" y="1500969"/>
            <a:ext cx="5368290" cy="5323944"/>
          </a:xfrm>
          <a:prstGeom prst="rect">
            <a:avLst/>
          </a:prstGeom>
          <a:noFill/>
          <a:ln>
            <a:noFill/>
          </a:ln>
        </p:spPr>
      </p:pic>
      <p:pic>
        <p:nvPicPr>
          <p:cNvPr id="21" name="图片 20">
            <a:extLst>
              <a:ext uri="{FF2B5EF4-FFF2-40B4-BE49-F238E27FC236}">
                <a16:creationId xmlns:a16="http://schemas.microsoft.com/office/drawing/2014/main" id="{F402903A-BC5B-4CAC-BD3B-17339408DCA6}"/>
              </a:ext>
            </a:extLst>
          </p:cNvPr>
          <p:cNvPicPr>
            <a:picLocks noChangeAspect="1"/>
          </p:cNvPicPr>
          <p:nvPr/>
        </p:nvPicPr>
        <p:blipFill rotWithShape="1">
          <a:blip r:embed="rId6"/>
          <a:srcRect l="34538" r="34971"/>
          <a:stretch/>
        </p:blipFill>
        <p:spPr>
          <a:xfrm>
            <a:off x="7141114" y="1712500"/>
            <a:ext cx="3261784" cy="1207324"/>
          </a:xfrm>
          <a:prstGeom prst="rect">
            <a:avLst/>
          </a:prstGeom>
        </p:spPr>
      </p:pic>
    </p:spTree>
    <p:extLst>
      <p:ext uri="{BB962C8B-B14F-4D97-AF65-F5344CB8AC3E}">
        <p14:creationId xmlns:p14="http://schemas.microsoft.com/office/powerpoint/2010/main" val="135733297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22DC1203-032D-4A1C-8E9F-15F6C6D614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832468" y="1492781"/>
            <a:ext cx="5189234" cy="5323944"/>
          </a:xfrm>
          <a:prstGeom prst="rect">
            <a:avLst/>
          </a:prstGeom>
          <a:noFill/>
          <a:ln>
            <a:noFill/>
          </a:ln>
        </p:spPr>
      </p:pic>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4. X</a:t>
            </a:r>
            <a:r>
              <a:rPr lang="zh-CN" altLang="en-US" sz="4000" b="1" dirty="0">
                <a:latin typeface="华文楷体" panose="02010600040101010101" pitchFamily="2" charset="-122"/>
                <a:ea typeface="华文楷体" panose="02010600040101010101" pitchFamily="2" charset="-122"/>
              </a:rPr>
              <a:t>方向和</a:t>
            </a:r>
            <a:r>
              <a:rPr lang="en-US" altLang="zh-CN" sz="4000" b="1" dirty="0">
                <a:latin typeface="华文楷体" panose="02010600040101010101" pitchFamily="2" charset="-122"/>
                <a:ea typeface="华文楷体" panose="02010600040101010101" pitchFamily="2" charset="-122"/>
              </a:rPr>
              <a:t>Y</a:t>
            </a:r>
            <a:r>
              <a:rPr lang="zh-CN" altLang="en-US" sz="4000" b="1" dirty="0">
                <a:latin typeface="华文楷体" panose="02010600040101010101" pitchFamily="2" charset="-122"/>
                <a:ea typeface="华文楷体" panose="02010600040101010101" pitchFamily="2" charset="-122"/>
              </a:rPr>
              <a:t>方向同时加载不同</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应力应变曲线</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2" y="624669"/>
            <a:ext cx="5421677"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4.2 X</a:t>
            </a:r>
            <a:r>
              <a:rPr lang="zh-CN" altLang="en-US" sz="3200" b="1" dirty="0">
                <a:latin typeface="华文楷体" panose="02010600040101010101" pitchFamily="2" charset="-122"/>
                <a:ea typeface="华文楷体" panose="02010600040101010101" pitchFamily="2" charset="-122"/>
              </a:rPr>
              <a:t>方向和</a:t>
            </a:r>
            <a:r>
              <a:rPr lang="en-US" altLang="zh-CN" sz="3200" b="1" dirty="0">
                <a:latin typeface="华文楷体" panose="02010600040101010101" pitchFamily="2" charset="-122"/>
                <a:ea typeface="华文楷体" panose="02010600040101010101" pitchFamily="2" charset="-122"/>
              </a:rPr>
              <a:t>Y</a:t>
            </a:r>
            <a:r>
              <a:rPr lang="zh-CN" altLang="en-US" sz="3200" b="1" dirty="0">
                <a:latin typeface="华文楷体" panose="02010600040101010101" pitchFamily="2" charset="-122"/>
                <a:ea typeface="华文楷体" panose="02010600040101010101" pitchFamily="2" charset="-122"/>
              </a:rPr>
              <a:t>方向不同步加载</a:t>
            </a:r>
            <a:endParaRPr lang="en-US" altLang="zh-CN" sz="3200" b="1"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45A9FC8-26F6-44FA-B662-5D5BBEFB396F}"/>
                  </a:ext>
                </a:extLst>
              </p:cNvPr>
              <p:cNvSpPr txBox="1"/>
              <p:nvPr/>
            </p:nvSpPr>
            <p:spPr>
              <a:xfrm>
                <a:off x="8198908" y="2086704"/>
                <a:ext cx="293551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𝑥</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en-US" altLang="zh-CN" b="0" i="1" smtClean="0">
                              <a:latin typeface="Cambria Math" panose="02040503050406030204" pitchFamily="18" charset="0"/>
                            </a:rPr>
                            <m:t>𝑦</m:t>
                          </m:r>
                        </m:sub>
                      </m:sSub>
                      <m:r>
                        <a:rPr lang="en-US" altLang="zh-CN" b="0" i="0" smtClean="0">
                          <a:latin typeface="Cambria Math" panose="02040503050406030204" pitchFamily="18" charset="0"/>
                        </a:rPr>
                        <m:t>=</m:t>
                      </m:r>
                      <m:r>
                        <m:rPr>
                          <m:sty m:val="p"/>
                        </m:rPr>
                        <a:rPr lang="zh-CN" altLang="en-US" i="0">
                          <a:latin typeface="Cambria Math" panose="02040503050406030204" pitchFamily="18" charset="0"/>
                        </a:rPr>
                        <m:t>σ</m:t>
                      </m:r>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0,200</m:t>
                          </m:r>
                        </m:e>
                      </m:d>
                      <m:r>
                        <a:rPr lang="en-US" altLang="zh-CN" b="0" i="1" smtClean="0">
                          <a:latin typeface="Cambria Math" panose="02040503050406030204" pitchFamily="18" charset="0"/>
                        </a:rPr>
                        <m:t>𝑀𝑃𝑎</m:t>
                      </m:r>
                    </m:oMath>
                  </m:oMathPara>
                </a14:m>
                <a:endParaRPr lang="zh-CN" altLang="en-US" dirty="0"/>
              </a:p>
            </p:txBody>
          </p:sp>
        </mc:Choice>
        <mc:Fallback xmlns="">
          <p:sp>
            <p:nvSpPr>
              <p:cNvPr id="42" name="文本框 41">
                <a:extLst>
                  <a:ext uri="{FF2B5EF4-FFF2-40B4-BE49-F238E27FC236}">
                    <a16:creationId xmlns:a16="http://schemas.microsoft.com/office/drawing/2014/main" id="{B45A9FC8-26F6-44FA-B662-5D5BBEFB396F}"/>
                  </a:ext>
                </a:extLst>
              </p:cNvPr>
              <p:cNvSpPr txBox="1">
                <a:spLocks noRot="1" noChangeAspect="1" noMove="1" noResize="1" noEditPoints="1" noAdjustHandles="1" noChangeArrowheads="1" noChangeShapeType="1" noTextEdit="1"/>
              </p:cNvSpPr>
              <p:nvPr/>
            </p:nvSpPr>
            <p:spPr>
              <a:xfrm>
                <a:off x="8198908" y="2086704"/>
                <a:ext cx="2935510" cy="391261"/>
              </a:xfrm>
              <a:prstGeom prst="rect">
                <a:avLst/>
              </a:prstGeom>
              <a:blipFill>
                <a:blip r:embed="rId4"/>
                <a:stretch>
                  <a:fillRect b="-4688"/>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F402903A-BC5B-4CAC-BD3B-17339408DCA6}"/>
              </a:ext>
            </a:extLst>
          </p:cNvPr>
          <p:cNvPicPr>
            <a:picLocks noChangeAspect="1"/>
          </p:cNvPicPr>
          <p:nvPr/>
        </p:nvPicPr>
        <p:blipFill rotWithShape="1">
          <a:blip r:embed="rId5"/>
          <a:srcRect l="34538" r="34971"/>
          <a:stretch/>
        </p:blipFill>
        <p:spPr>
          <a:xfrm>
            <a:off x="7872634" y="879380"/>
            <a:ext cx="3261784" cy="1207324"/>
          </a:xfrm>
          <a:prstGeom prst="rect">
            <a:avLst/>
          </a:prstGeom>
        </p:spPr>
      </p:pic>
      <p:pic>
        <p:nvPicPr>
          <p:cNvPr id="15" name="图片 14">
            <a:extLst>
              <a:ext uri="{FF2B5EF4-FFF2-40B4-BE49-F238E27FC236}">
                <a16:creationId xmlns:a16="http://schemas.microsoft.com/office/drawing/2014/main" id="{0CD9E443-32EF-4C41-A4A0-E918F6AD84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bwMode="auto">
          <a:xfrm>
            <a:off x="7116115" y="2477965"/>
            <a:ext cx="4241758" cy="4187952"/>
          </a:xfrm>
          <a:prstGeom prst="rect">
            <a:avLst/>
          </a:prstGeom>
          <a:noFill/>
          <a:ln>
            <a:noFill/>
          </a:ln>
        </p:spPr>
      </p:pic>
    </p:spTree>
    <p:extLst>
      <p:ext uri="{BB962C8B-B14F-4D97-AF65-F5344CB8AC3E}">
        <p14:creationId xmlns:p14="http://schemas.microsoft.com/office/powerpoint/2010/main" val="288173271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
            <a:extLst>
              <a:ext uri="{FF2B5EF4-FFF2-40B4-BE49-F238E27FC236}">
                <a16:creationId xmlns:a16="http://schemas.microsoft.com/office/drawing/2014/main" id="{11B562CC-D089-485C-9F93-3ADAB98F8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0" t="4314" r="34100" b="5207"/>
          <a:stretch/>
        </p:blipFill>
        <p:spPr bwMode="auto">
          <a:xfrm>
            <a:off x="-375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AEEC86F9-3CA6-4B68-AD09-F8F797E4EF6B}"/>
              </a:ext>
            </a:extLst>
          </p:cNvPr>
          <p:cNvSpPr/>
          <p:nvPr/>
        </p:nvSpPr>
        <p:spPr>
          <a:xfrm>
            <a:off x="-3750" y="0"/>
            <a:ext cx="12192000" cy="685800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pic>
        <p:nvPicPr>
          <p:cNvPr id="38920" name="图片 29">
            <a:extLst>
              <a:ext uri="{FF2B5EF4-FFF2-40B4-BE49-F238E27FC236}">
                <a16:creationId xmlns:a16="http://schemas.microsoft.com/office/drawing/2014/main" id="{DE8F06AA-3E00-4CBF-8697-F94D9833B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700"/>
            <a:ext cx="3143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7715F31C-496A-4F63-82AB-01EF3B370393}"/>
              </a:ext>
            </a:extLst>
          </p:cNvPr>
          <p:cNvCxnSpPr>
            <a:cxnSpLocks/>
          </p:cNvCxnSpPr>
          <p:nvPr/>
        </p:nvCxnSpPr>
        <p:spPr>
          <a:xfrm>
            <a:off x="775655" y="2740206"/>
            <a:ext cx="0" cy="1183576"/>
          </a:xfrm>
          <a:prstGeom prst="line">
            <a:avLst/>
          </a:prstGeom>
          <a:ln w="28575">
            <a:solidFill>
              <a:srgbClr val="F5F5F6"/>
            </a:solidFill>
          </a:ln>
        </p:spPr>
        <p:style>
          <a:lnRef idx="1">
            <a:schemeClr val="accent1"/>
          </a:lnRef>
          <a:fillRef idx="0">
            <a:schemeClr val="accent1"/>
          </a:fillRef>
          <a:effectRef idx="0">
            <a:schemeClr val="accent1"/>
          </a:effectRef>
          <a:fontRef idx="minor">
            <a:schemeClr val="tx1"/>
          </a:fontRef>
        </p:style>
      </p:cxnSp>
      <p:sp>
        <p:nvSpPr>
          <p:cNvPr id="20" name="文本框 1">
            <a:extLst>
              <a:ext uri="{FF2B5EF4-FFF2-40B4-BE49-F238E27FC236}">
                <a16:creationId xmlns:a16="http://schemas.microsoft.com/office/drawing/2014/main" id="{DE9438CA-1B94-49F2-8242-7560E25F3FDE}"/>
              </a:ext>
            </a:extLst>
          </p:cNvPr>
          <p:cNvSpPr txBox="1">
            <a:spLocks noChangeArrowheads="1"/>
          </p:cNvSpPr>
          <p:nvPr/>
        </p:nvSpPr>
        <p:spPr bwMode="auto">
          <a:xfrm>
            <a:off x="1434965" y="1531567"/>
            <a:ext cx="101774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en-US" altLang="zh-CN" sz="8800" b="1" dirty="0">
              <a:solidFill>
                <a:schemeClr val="bg1"/>
              </a:solidFill>
              <a:latin typeface="华文新魏" panose="02010800040101010101" pitchFamily="2" charset="-122"/>
              <a:ea typeface="华文新魏" panose="02010800040101010101" pitchFamily="2" charset="-122"/>
            </a:endParaRPr>
          </a:p>
        </p:txBody>
      </p:sp>
      <p:sp>
        <p:nvSpPr>
          <p:cNvPr id="9" name="文本框 1">
            <a:extLst>
              <a:ext uri="{FF2B5EF4-FFF2-40B4-BE49-F238E27FC236}">
                <a16:creationId xmlns:a16="http://schemas.microsoft.com/office/drawing/2014/main" id="{C18D8D24-3238-41E8-89D7-BD916A53D8C5}"/>
              </a:ext>
            </a:extLst>
          </p:cNvPr>
          <p:cNvSpPr txBox="1">
            <a:spLocks noChangeArrowheads="1"/>
          </p:cNvSpPr>
          <p:nvPr/>
        </p:nvSpPr>
        <p:spPr bwMode="auto">
          <a:xfrm>
            <a:off x="1019824" y="2740206"/>
            <a:ext cx="10301768" cy="92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defRPr/>
            </a:pPr>
            <a:r>
              <a:rPr lang="en-US" altLang="zh-CN" sz="4000" dirty="0">
                <a:solidFill>
                  <a:schemeClr val="bg1"/>
                </a:solidFill>
                <a:latin typeface="+mn-lt"/>
                <a:ea typeface="华文楷体" panose="02010600040101010101" pitchFamily="2" charset="-122"/>
              </a:rPr>
              <a:t>5.</a:t>
            </a:r>
            <a:r>
              <a:rPr lang="zh-CN" altLang="en-US" sz="4000" b="1" dirty="0">
                <a:solidFill>
                  <a:schemeClr val="bg1"/>
                </a:solidFill>
                <a:latin typeface="华文楷体" panose="02010600040101010101" pitchFamily="2" charset="-122"/>
                <a:ea typeface="华文楷体" panose="02010600040101010101" pitchFamily="2" charset="-122"/>
              </a:rPr>
              <a:t>偏轴加载下复合材料的损伤形式和损伤机理</a:t>
            </a:r>
            <a:endParaRPr lang="en-US" altLang="zh-CN" sz="4000" b="1"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0645020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5.</a:t>
            </a:r>
            <a:r>
              <a:rPr lang="zh-CN" altLang="en-US" sz="4000" b="1" dirty="0">
                <a:latin typeface="华文楷体" panose="02010600040101010101" pitchFamily="2" charset="-122"/>
                <a:ea typeface="华文楷体" panose="02010600040101010101" pitchFamily="2" charset="-122"/>
              </a:rPr>
              <a:t>偏轴加载下复合材料的损伤形式和损伤机理</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2403222"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5.1 </a:t>
            </a:r>
            <a:r>
              <a:rPr lang="zh-CN" altLang="en-US" sz="3200" b="1" dirty="0">
                <a:latin typeface="华文楷体" panose="02010600040101010101" pitchFamily="2" charset="-122"/>
                <a:ea typeface="华文楷体" panose="02010600040101010101" pitchFamily="2" charset="-122"/>
              </a:rPr>
              <a:t>纵向拉伸</a:t>
            </a:r>
            <a:endParaRPr lang="en-US" altLang="zh-CN" sz="3200" b="1" dirty="0">
              <a:latin typeface="华文楷体" panose="02010600040101010101" pitchFamily="2" charset="-122"/>
              <a:ea typeface="华文楷体" panose="02010600040101010101" pitchFamily="2" charset="-122"/>
            </a:endParaRPr>
          </a:p>
        </p:txBody>
      </p:sp>
      <p:sp>
        <p:nvSpPr>
          <p:cNvPr id="18" name="TextBox 9">
            <a:extLst>
              <a:ext uri="{FF2B5EF4-FFF2-40B4-BE49-F238E27FC236}">
                <a16:creationId xmlns:a16="http://schemas.microsoft.com/office/drawing/2014/main" id="{DE9FB064-8BB4-4EFD-952F-9F5D93155DF3}"/>
              </a:ext>
            </a:extLst>
          </p:cNvPr>
          <p:cNvSpPr txBox="1">
            <a:spLocks noChangeArrowheads="1"/>
          </p:cNvSpPr>
          <p:nvPr/>
        </p:nvSpPr>
        <p:spPr bwMode="auto">
          <a:xfrm>
            <a:off x="839947" y="3644946"/>
            <a:ext cx="4823460" cy="2677656"/>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buFont typeface="Arial" panose="020B0604020202020204" pitchFamily="34" charset="0"/>
              <a:buChar char="•"/>
            </a:pPr>
            <a:r>
              <a:rPr lang="zh-CN" altLang="en-US" sz="2400" dirty="0">
                <a:cs typeface="Times New Roman" panose="02020603050405020304" pitchFamily="18" charset="0"/>
              </a:rPr>
              <a:t>如果界面较弱，纤维断裂处的界面将会发生脱黏，引起纤维从基体中拔出，最后使复合材料的横截面分离，如图</a:t>
            </a:r>
            <a:r>
              <a:rPr lang="en-US" altLang="zh-CN" sz="2400" dirty="0">
                <a:cs typeface="Times New Roman" panose="02020603050405020304" pitchFamily="18" charset="0"/>
              </a:rPr>
              <a:t> (b)</a:t>
            </a:r>
            <a:r>
              <a:rPr lang="zh-CN" altLang="en-US" sz="2400" dirty="0">
                <a:cs typeface="Times New Roman" panose="02020603050405020304" pitchFamily="18" charset="0"/>
              </a:rPr>
              <a:t>所示；</a:t>
            </a:r>
            <a:endParaRPr lang="en-US" altLang="zh-CN" sz="2400" dirty="0">
              <a:cs typeface="Times New Roman" panose="02020603050405020304" pitchFamily="18" charset="0"/>
            </a:endParaRPr>
          </a:p>
          <a:p>
            <a:pPr marL="342900" indent="-342900">
              <a:buFont typeface="Arial" panose="020B0604020202020204" pitchFamily="34" charset="0"/>
              <a:buChar char="•"/>
            </a:pPr>
            <a:r>
              <a:rPr lang="zh-CN" altLang="en-US" sz="2400" dirty="0">
                <a:cs typeface="Times New Roman" panose="02020603050405020304" pitchFamily="18" charset="0"/>
              </a:rPr>
              <a:t>界面脱黏后的裂纹扩展也可能引起基体破坏，出现纵向开裂，如图</a:t>
            </a:r>
            <a:r>
              <a:rPr lang="en-US" altLang="zh-CN" sz="2400" dirty="0">
                <a:cs typeface="Times New Roman" panose="02020603050405020304" pitchFamily="18" charset="0"/>
              </a:rPr>
              <a:t> (c)</a:t>
            </a:r>
            <a:r>
              <a:rPr lang="zh-CN" altLang="en-US" sz="2400" dirty="0">
                <a:cs typeface="Times New Roman" panose="02020603050405020304" pitchFamily="18" charset="0"/>
              </a:rPr>
              <a:t>所示。</a:t>
            </a:r>
            <a:endParaRPr lang="zh-CN" altLang="en-US" sz="2400" dirty="0"/>
          </a:p>
        </p:txBody>
      </p:sp>
      <p:pic>
        <p:nvPicPr>
          <p:cNvPr id="19" name="图片 18">
            <a:extLst>
              <a:ext uri="{FF2B5EF4-FFF2-40B4-BE49-F238E27FC236}">
                <a16:creationId xmlns:a16="http://schemas.microsoft.com/office/drawing/2014/main" id="{6567241E-E7DB-4014-BACF-1D7E7F4B8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5327" y="3659311"/>
            <a:ext cx="6111875" cy="2684339"/>
          </a:xfrm>
          <a:prstGeom prst="rect">
            <a:avLst/>
          </a:prstGeom>
        </p:spPr>
      </p:pic>
      <p:sp>
        <p:nvSpPr>
          <p:cNvPr id="22" name="TextBox 9">
            <a:extLst>
              <a:ext uri="{FF2B5EF4-FFF2-40B4-BE49-F238E27FC236}">
                <a16:creationId xmlns:a16="http://schemas.microsoft.com/office/drawing/2014/main" id="{EB1C9F91-A7E1-451A-A0F7-3B46F8A36A15}"/>
              </a:ext>
            </a:extLst>
          </p:cNvPr>
          <p:cNvSpPr txBox="1">
            <a:spLocks noChangeArrowheads="1"/>
          </p:cNvSpPr>
          <p:nvPr/>
        </p:nvSpPr>
        <p:spPr bwMode="auto">
          <a:xfrm>
            <a:off x="849314" y="1638425"/>
            <a:ext cx="10655300" cy="1815882"/>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indent="-457200">
              <a:buFont typeface="Arial" panose="020B0604020202020204" pitchFamily="34" charset="0"/>
              <a:buChar char="•"/>
            </a:pPr>
            <a:r>
              <a:rPr lang="zh-CN" altLang="en-US" sz="2800" dirty="0">
                <a:cs typeface="Times New Roman" panose="02020603050405020304" pitchFamily="18" charset="0"/>
              </a:rPr>
              <a:t>若基体是脆性的，且界面较强，纤维断裂处的裂纹将向基体扩展并穿过基体，引起临近纤维的断裂。裂纹扩展使得复合材料的有效承载面积减小，承受不了高的载荷，于是导致整个截面脆性断裂造成平断口，如图</a:t>
            </a:r>
            <a:r>
              <a:rPr lang="en-US" altLang="zh-CN" sz="2800" dirty="0">
                <a:cs typeface="Times New Roman" panose="02020603050405020304" pitchFamily="18" charset="0"/>
              </a:rPr>
              <a:t> (a)</a:t>
            </a:r>
            <a:r>
              <a:rPr lang="zh-CN" altLang="en-US" sz="2800" dirty="0">
                <a:cs typeface="Times New Roman" panose="02020603050405020304" pitchFamily="18" charset="0"/>
              </a:rPr>
              <a:t>所示。</a:t>
            </a:r>
            <a:endParaRPr lang="zh-CN" altLang="en-US" sz="2800" dirty="0"/>
          </a:p>
        </p:txBody>
      </p:sp>
    </p:spTree>
    <p:extLst>
      <p:ext uri="{BB962C8B-B14F-4D97-AF65-F5344CB8AC3E}">
        <p14:creationId xmlns:p14="http://schemas.microsoft.com/office/powerpoint/2010/main" val="11662816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5.</a:t>
            </a:r>
            <a:r>
              <a:rPr lang="zh-CN" altLang="en-US" sz="4000" b="1" dirty="0">
                <a:latin typeface="华文楷体" panose="02010600040101010101" pitchFamily="2" charset="-122"/>
                <a:ea typeface="华文楷体" panose="02010600040101010101" pitchFamily="2" charset="-122"/>
              </a:rPr>
              <a:t>偏轴加载下复合材料的损伤形式和损伤机理</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2403222"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5.2 </a:t>
            </a:r>
            <a:r>
              <a:rPr lang="zh-CN" altLang="en-US" sz="3200" b="1" dirty="0">
                <a:latin typeface="华文楷体" panose="02010600040101010101" pitchFamily="2" charset="-122"/>
                <a:ea typeface="华文楷体" panose="02010600040101010101" pitchFamily="2" charset="-122"/>
              </a:rPr>
              <a:t>纵向压缩</a:t>
            </a:r>
            <a:endParaRPr lang="en-US" altLang="zh-CN" sz="3200" b="1" dirty="0">
              <a:latin typeface="华文楷体" panose="02010600040101010101" pitchFamily="2" charset="-122"/>
              <a:ea typeface="华文楷体" panose="02010600040101010101" pitchFamily="2" charset="-122"/>
            </a:endParaRPr>
          </a:p>
        </p:txBody>
      </p:sp>
      <p:sp>
        <p:nvSpPr>
          <p:cNvPr id="22" name="TextBox 9">
            <a:extLst>
              <a:ext uri="{FF2B5EF4-FFF2-40B4-BE49-F238E27FC236}">
                <a16:creationId xmlns:a16="http://schemas.microsoft.com/office/drawing/2014/main" id="{EB1C9F91-A7E1-451A-A0F7-3B46F8A36A15}"/>
              </a:ext>
            </a:extLst>
          </p:cNvPr>
          <p:cNvSpPr txBox="1">
            <a:spLocks noChangeArrowheads="1"/>
          </p:cNvSpPr>
          <p:nvPr/>
        </p:nvSpPr>
        <p:spPr bwMode="auto">
          <a:xfrm>
            <a:off x="599440" y="1638425"/>
            <a:ext cx="11297762" cy="1938992"/>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indent="-457200">
              <a:buFont typeface="Arial" panose="020B0604020202020204" pitchFamily="34" charset="0"/>
              <a:buChar char="•"/>
            </a:pP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当复合材料单向板承受纵向压缩时，细长纤维容易发生微屈曲</a:t>
            </a:r>
            <a:r>
              <a:rPr lang="zh-CN" altLang="en-US" sz="2400" dirty="0">
                <a:effectLst/>
                <a:latin typeface="Calibri" panose="020F0502020204030204" pitchFamily="34" charset="0"/>
                <a:ea typeface="宋体" panose="02010600030101010101" pitchFamily="2" charset="-122"/>
                <a:cs typeface="Times New Roman" panose="02020603050405020304" pitchFamily="18" charset="0"/>
              </a:rPr>
              <a:t>，其有</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两种特殊形式，反向屈曲和同向屈曲。当纤维间距相当大时，纤维反向屈曲</a:t>
            </a:r>
            <a:r>
              <a:rPr lang="en-US" altLang="zh-CN" sz="24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见图</a:t>
            </a:r>
            <a:r>
              <a:rPr lang="en-US" altLang="zh-CN" sz="2400" dirty="0">
                <a:effectLst/>
                <a:latin typeface="Calibri" panose="020F0502020204030204" pitchFamily="34" charset="0"/>
                <a:ea typeface="宋体" panose="02010600030101010101" pitchFamily="2" charset="-122"/>
                <a:cs typeface="Times New Roman" panose="02020603050405020304" pitchFamily="18" charset="0"/>
              </a:rPr>
              <a:t> (a))</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就会发生，在基体中产生横向拉应变和压应变，因而这种屈曲形式又称为拉压型。纤维彼此同向屈曲时</a:t>
            </a:r>
            <a:r>
              <a:rPr lang="en-US" altLang="zh-CN" sz="24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见图</a:t>
            </a:r>
            <a:r>
              <a:rPr lang="en-US" altLang="zh-CN" sz="2400" dirty="0">
                <a:effectLst/>
                <a:latin typeface="Calibri" panose="020F0502020204030204" pitchFamily="34" charset="0"/>
                <a:ea typeface="宋体" panose="02010600030101010101" pitchFamily="2" charset="-122"/>
                <a:cs typeface="Times New Roman" panose="02020603050405020304" pitchFamily="18" charset="0"/>
              </a:rPr>
              <a:t> (b))</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，基体以剪切应变为主，这种屈曲形式又称为剪切型，这也是最为常见的纤维微屈曲形式。</a:t>
            </a:r>
            <a:endParaRPr lang="zh-CN" altLang="en-US" sz="3600" dirty="0"/>
          </a:p>
        </p:txBody>
      </p:sp>
      <p:pic>
        <p:nvPicPr>
          <p:cNvPr id="20" name="图片 19">
            <a:extLst>
              <a:ext uri="{FF2B5EF4-FFF2-40B4-BE49-F238E27FC236}">
                <a16:creationId xmlns:a16="http://schemas.microsoft.com/office/drawing/2014/main" id="{25313640-75F6-487A-810E-CC7310987C4D}"/>
              </a:ext>
            </a:extLst>
          </p:cNvPr>
          <p:cNvPicPr>
            <a:picLocks noChangeAspect="1"/>
          </p:cNvPicPr>
          <p:nvPr/>
        </p:nvPicPr>
        <p:blipFill>
          <a:blip r:embed="rId3"/>
          <a:stretch>
            <a:fillRect/>
          </a:stretch>
        </p:blipFill>
        <p:spPr>
          <a:xfrm>
            <a:off x="1524000" y="3779385"/>
            <a:ext cx="9144000" cy="2873325"/>
          </a:xfrm>
          <a:prstGeom prst="rect">
            <a:avLst/>
          </a:prstGeom>
        </p:spPr>
      </p:pic>
    </p:spTree>
    <p:extLst>
      <p:ext uri="{BB962C8B-B14F-4D97-AF65-F5344CB8AC3E}">
        <p14:creationId xmlns:p14="http://schemas.microsoft.com/office/powerpoint/2010/main" val="8336091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D7F81B-BF57-4763-A2C5-5A8AE4CC848E}"/>
              </a:ext>
            </a:extLst>
          </p:cNvPr>
          <p:cNvSpPr/>
          <p:nvPr/>
        </p:nvSpPr>
        <p:spPr>
          <a:xfrm>
            <a:off x="0" y="0"/>
            <a:ext cx="12192000" cy="6858000"/>
          </a:xfrm>
          <a:prstGeom prst="rect">
            <a:avLst/>
          </a:prstGeom>
          <a:solidFill>
            <a:srgbClr val="5E8CC8"/>
          </a:solidFill>
          <a:ln>
            <a:solidFill>
              <a:srgbClr val="5E8C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 name="图片 2">
            <a:extLst>
              <a:ext uri="{FF2B5EF4-FFF2-40B4-BE49-F238E27FC236}">
                <a16:creationId xmlns:a16="http://schemas.microsoft.com/office/drawing/2014/main" id="{2B6B0264-75B9-48FD-A558-145F89FE5B19}"/>
              </a:ext>
            </a:extLst>
          </p:cNvPr>
          <p:cNvPicPr>
            <a:picLocks noChangeAspect="1"/>
          </p:cNvPicPr>
          <p:nvPr/>
        </p:nvPicPr>
        <p:blipFill rotWithShape="1">
          <a:blip r:embed="rId2">
            <a:extLst>
              <a:ext uri="{28A0092B-C50C-407E-A947-70E740481C1C}">
                <a14:useLocalDpi xmlns:a14="http://schemas.microsoft.com/office/drawing/2010/main" val="0"/>
              </a:ext>
            </a:extLst>
          </a:blip>
          <a:srcRect r="43131"/>
          <a:stretch/>
        </p:blipFill>
        <p:spPr>
          <a:xfrm>
            <a:off x="1711014" y="421832"/>
            <a:ext cx="8769972" cy="6014336"/>
          </a:xfrm>
          <a:prstGeom prst="ellipse">
            <a:avLst/>
          </a:prstGeom>
          <a:ln>
            <a:noFill/>
          </a:ln>
          <a:effectLst>
            <a:softEdge rad="112500"/>
          </a:effectLst>
        </p:spPr>
      </p:pic>
      <p:sp>
        <p:nvSpPr>
          <p:cNvPr id="6" name="矩形 5">
            <a:extLst>
              <a:ext uri="{FF2B5EF4-FFF2-40B4-BE49-F238E27FC236}">
                <a16:creationId xmlns:a16="http://schemas.microsoft.com/office/drawing/2014/main" id="{AEEC86F9-3CA6-4B68-AD09-F8F797E4EF6B}"/>
              </a:ext>
            </a:extLst>
          </p:cNvPr>
          <p:cNvSpPr/>
          <p:nvPr/>
        </p:nvSpPr>
        <p:spPr>
          <a:xfrm>
            <a:off x="0" y="0"/>
            <a:ext cx="12192000" cy="685800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7" name="文本框 1">
            <a:extLst>
              <a:ext uri="{FF2B5EF4-FFF2-40B4-BE49-F238E27FC236}">
                <a16:creationId xmlns:a16="http://schemas.microsoft.com/office/drawing/2014/main" id="{6CF5DB46-0F4E-4803-8D0E-A0DB663DB669}"/>
              </a:ext>
            </a:extLst>
          </p:cNvPr>
          <p:cNvSpPr txBox="1">
            <a:spLocks noChangeArrowheads="1"/>
          </p:cNvSpPr>
          <p:nvPr/>
        </p:nvSpPr>
        <p:spPr bwMode="auto">
          <a:xfrm>
            <a:off x="1167658" y="963841"/>
            <a:ext cx="10483872"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defRPr/>
            </a:pPr>
            <a:r>
              <a:rPr lang="zh-CN" altLang="en-US" sz="6000" b="1" dirty="0">
                <a:solidFill>
                  <a:schemeClr val="bg1"/>
                </a:solidFill>
                <a:latin typeface="华文楷体" panose="02010600040101010101" pitchFamily="2" charset="-122"/>
                <a:ea typeface="华文楷体" panose="02010600040101010101" pitchFamily="2" charset="-122"/>
              </a:rPr>
              <a:t>目录</a:t>
            </a:r>
            <a:endParaRPr lang="en-US" altLang="zh-CN" sz="6000" b="1" dirty="0">
              <a:solidFill>
                <a:schemeClr val="bg1"/>
              </a:solidFill>
              <a:latin typeface="华文楷体" panose="02010600040101010101" pitchFamily="2" charset="-122"/>
              <a:ea typeface="华文楷体" panose="02010600040101010101" pitchFamily="2" charset="-122"/>
            </a:endParaRPr>
          </a:p>
          <a:p>
            <a:pPr marL="514350" indent="-514350" eaLnBrk="1" hangingPunct="1">
              <a:buFont typeface="+mj-lt"/>
              <a:buAutoNum type="arabicPeriod"/>
              <a:defRPr/>
            </a:pPr>
            <a:r>
              <a:rPr lang="zh-CN" altLang="en-US" sz="4000" b="1" dirty="0">
                <a:solidFill>
                  <a:schemeClr val="bg1"/>
                </a:solidFill>
                <a:latin typeface="华文楷体" panose="02010600040101010101" pitchFamily="2" charset="-122"/>
                <a:ea typeface="华文楷体" panose="02010600040101010101" pitchFamily="2" charset="-122"/>
              </a:rPr>
              <a:t>单层材料任意</a:t>
            </a:r>
            <a:r>
              <a:rPr lang="en-US" altLang="zh-CN" sz="4000" b="1" dirty="0">
                <a:solidFill>
                  <a:schemeClr val="bg1"/>
                </a:solidFill>
                <a:latin typeface="华文楷体" panose="02010600040101010101" pitchFamily="2" charset="-122"/>
                <a:ea typeface="华文楷体" panose="02010600040101010101" pitchFamily="2" charset="-122"/>
              </a:rPr>
              <a:t>θ</a:t>
            </a:r>
            <a:r>
              <a:rPr lang="zh-CN" altLang="en-US" sz="4000" b="1" dirty="0">
                <a:solidFill>
                  <a:schemeClr val="bg1"/>
                </a:solidFill>
                <a:latin typeface="华文楷体" panose="02010600040101010101" pitchFamily="2" charset="-122"/>
                <a:ea typeface="华文楷体" panose="02010600040101010101" pitchFamily="2" charset="-122"/>
              </a:rPr>
              <a:t>加载的应力应变关系</a:t>
            </a:r>
            <a:endParaRPr lang="en-US" altLang="zh-CN" sz="4000" b="1" dirty="0">
              <a:solidFill>
                <a:schemeClr val="bg1"/>
              </a:solidFill>
              <a:latin typeface="华文楷体" panose="02010600040101010101" pitchFamily="2" charset="-122"/>
              <a:ea typeface="华文楷体" panose="02010600040101010101" pitchFamily="2" charset="-122"/>
            </a:endParaRPr>
          </a:p>
          <a:p>
            <a:pPr marL="514350" indent="-514350" eaLnBrk="1" hangingPunct="1">
              <a:buFont typeface="+mj-lt"/>
              <a:buAutoNum type="arabicPeriod"/>
              <a:defRPr/>
            </a:pPr>
            <a:r>
              <a:rPr lang="en-US" altLang="zh-CN" sz="4000" b="1" dirty="0">
                <a:solidFill>
                  <a:schemeClr val="bg1"/>
                </a:solidFill>
                <a:latin typeface="华文楷体" panose="02010600040101010101" pitchFamily="2" charset="-122"/>
                <a:ea typeface="华文楷体" panose="02010600040101010101" pitchFamily="2" charset="-122"/>
              </a:rPr>
              <a:t>X</a:t>
            </a:r>
            <a:r>
              <a:rPr lang="zh-CN" altLang="en-US" sz="4000" b="1" dirty="0">
                <a:solidFill>
                  <a:schemeClr val="bg1"/>
                </a:solidFill>
                <a:latin typeface="华文楷体" panose="02010600040101010101" pitchFamily="2" charset="-122"/>
                <a:ea typeface="华文楷体" panose="02010600040101010101" pitchFamily="2" charset="-122"/>
              </a:rPr>
              <a:t>方向加载复合材料弹性模量随</a:t>
            </a:r>
            <a:r>
              <a:rPr lang="en-US" altLang="zh-CN" sz="4000" b="1" dirty="0">
                <a:solidFill>
                  <a:schemeClr val="bg1"/>
                </a:solidFill>
                <a:latin typeface="华文楷体" panose="02010600040101010101" pitchFamily="2" charset="-122"/>
                <a:ea typeface="华文楷体" panose="02010600040101010101" pitchFamily="2" charset="-122"/>
              </a:rPr>
              <a:t>θ</a:t>
            </a:r>
            <a:r>
              <a:rPr lang="zh-CN" altLang="en-US" sz="4000" b="1" dirty="0">
                <a:solidFill>
                  <a:schemeClr val="bg1"/>
                </a:solidFill>
                <a:latin typeface="华文楷体" panose="02010600040101010101" pitchFamily="2" charset="-122"/>
                <a:ea typeface="华文楷体" panose="02010600040101010101" pitchFamily="2" charset="-122"/>
              </a:rPr>
              <a:t>变化曲线</a:t>
            </a:r>
            <a:endParaRPr lang="en-US" altLang="zh-CN" sz="4000" b="1" dirty="0">
              <a:solidFill>
                <a:schemeClr val="bg1"/>
              </a:solidFill>
              <a:latin typeface="华文楷体" panose="02010600040101010101" pitchFamily="2" charset="-122"/>
              <a:ea typeface="华文楷体" panose="02010600040101010101" pitchFamily="2" charset="-122"/>
            </a:endParaRPr>
          </a:p>
          <a:p>
            <a:pPr marL="514350" indent="-514350" eaLnBrk="1" hangingPunct="1">
              <a:buFont typeface="+mj-lt"/>
              <a:buAutoNum type="arabicPeriod"/>
              <a:defRPr/>
            </a:pPr>
            <a:r>
              <a:rPr lang="en-US" altLang="zh-CN" sz="4000" b="1" dirty="0">
                <a:solidFill>
                  <a:schemeClr val="bg1"/>
                </a:solidFill>
                <a:latin typeface="华文楷体" panose="02010600040101010101" pitchFamily="2" charset="-122"/>
                <a:ea typeface="华文楷体" panose="02010600040101010101" pitchFamily="2" charset="-122"/>
              </a:rPr>
              <a:t>X</a:t>
            </a:r>
            <a:r>
              <a:rPr lang="zh-CN" altLang="en-US" sz="4000" b="1" dirty="0">
                <a:solidFill>
                  <a:schemeClr val="bg1"/>
                </a:solidFill>
                <a:latin typeface="华文楷体" panose="02010600040101010101" pitchFamily="2" charset="-122"/>
                <a:ea typeface="华文楷体" panose="02010600040101010101" pitchFamily="2" charset="-122"/>
              </a:rPr>
              <a:t>方向加载不同</a:t>
            </a:r>
            <a:r>
              <a:rPr lang="en-US" altLang="zh-CN" sz="4000" b="1" dirty="0">
                <a:solidFill>
                  <a:schemeClr val="bg1"/>
                </a:solidFill>
                <a:latin typeface="华文楷体" panose="02010600040101010101" pitchFamily="2" charset="-122"/>
                <a:ea typeface="华文楷体" panose="02010600040101010101" pitchFamily="2" charset="-122"/>
              </a:rPr>
              <a:t>θ</a:t>
            </a:r>
            <a:r>
              <a:rPr lang="zh-CN" altLang="en-US" sz="4000" b="1" dirty="0">
                <a:solidFill>
                  <a:schemeClr val="bg1"/>
                </a:solidFill>
                <a:latin typeface="华文楷体" panose="02010600040101010101" pitchFamily="2" charset="-122"/>
                <a:ea typeface="华文楷体" panose="02010600040101010101" pitchFamily="2" charset="-122"/>
              </a:rPr>
              <a:t>应力应变曲线</a:t>
            </a:r>
            <a:endParaRPr lang="en-US" altLang="zh-CN" sz="4000" b="1" dirty="0">
              <a:solidFill>
                <a:schemeClr val="bg1"/>
              </a:solidFill>
              <a:latin typeface="华文楷体" panose="02010600040101010101" pitchFamily="2" charset="-122"/>
              <a:ea typeface="华文楷体" panose="02010600040101010101" pitchFamily="2" charset="-122"/>
            </a:endParaRPr>
          </a:p>
          <a:p>
            <a:pPr marL="514350" indent="-514350" eaLnBrk="1" hangingPunct="1">
              <a:buFont typeface="+mj-lt"/>
              <a:buAutoNum type="arabicPeriod"/>
              <a:defRPr/>
            </a:pPr>
            <a:r>
              <a:rPr lang="en-US" altLang="zh-CN" sz="4000" b="1" dirty="0">
                <a:solidFill>
                  <a:schemeClr val="bg1"/>
                </a:solidFill>
                <a:latin typeface="华文楷体" panose="02010600040101010101" pitchFamily="2" charset="-122"/>
                <a:ea typeface="华文楷体" panose="02010600040101010101" pitchFamily="2" charset="-122"/>
              </a:rPr>
              <a:t>X</a:t>
            </a:r>
            <a:r>
              <a:rPr lang="zh-CN" altLang="en-US" sz="4000" b="1" dirty="0">
                <a:solidFill>
                  <a:schemeClr val="bg1"/>
                </a:solidFill>
                <a:latin typeface="华文楷体" panose="02010600040101010101" pitchFamily="2" charset="-122"/>
                <a:ea typeface="华文楷体" panose="02010600040101010101" pitchFamily="2" charset="-122"/>
              </a:rPr>
              <a:t>方向和</a:t>
            </a:r>
            <a:r>
              <a:rPr lang="en-US" altLang="zh-CN" sz="4000" b="1" dirty="0">
                <a:solidFill>
                  <a:schemeClr val="bg1"/>
                </a:solidFill>
                <a:latin typeface="华文楷体" panose="02010600040101010101" pitchFamily="2" charset="-122"/>
                <a:ea typeface="华文楷体" panose="02010600040101010101" pitchFamily="2" charset="-122"/>
              </a:rPr>
              <a:t>Y</a:t>
            </a:r>
            <a:r>
              <a:rPr lang="zh-CN" altLang="en-US" sz="4000" b="1" dirty="0">
                <a:solidFill>
                  <a:schemeClr val="bg1"/>
                </a:solidFill>
                <a:latin typeface="华文楷体" panose="02010600040101010101" pitchFamily="2" charset="-122"/>
                <a:ea typeface="华文楷体" panose="02010600040101010101" pitchFamily="2" charset="-122"/>
              </a:rPr>
              <a:t>方向同时加载不同</a:t>
            </a:r>
            <a:r>
              <a:rPr lang="en-US" altLang="zh-CN" sz="4000" b="1" dirty="0">
                <a:solidFill>
                  <a:schemeClr val="bg1"/>
                </a:solidFill>
                <a:latin typeface="华文楷体" panose="02010600040101010101" pitchFamily="2" charset="-122"/>
                <a:ea typeface="华文楷体" panose="02010600040101010101" pitchFamily="2" charset="-122"/>
              </a:rPr>
              <a:t>θ</a:t>
            </a:r>
            <a:r>
              <a:rPr lang="zh-CN" altLang="en-US" sz="4000" b="1" dirty="0">
                <a:solidFill>
                  <a:schemeClr val="bg1"/>
                </a:solidFill>
                <a:latin typeface="华文楷体" panose="02010600040101010101" pitchFamily="2" charset="-122"/>
                <a:ea typeface="华文楷体" panose="02010600040101010101" pitchFamily="2" charset="-122"/>
              </a:rPr>
              <a:t>应力应变曲线</a:t>
            </a:r>
            <a:endParaRPr lang="en-US" altLang="zh-CN" sz="4000" b="1" dirty="0">
              <a:solidFill>
                <a:schemeClr val="bg1"/>
              </a:solidFill>
              <a:latin typeface="华文楷体" panose="02010600040101010101" pitchFamily="2" charset="-122"/>
              <a:ea typeface="华文楷体" panose="02010600040101010101" pitchFamily="2" charset="-122"/>
            </a:endParaRPr>
          </a:p>
          <a:p>
            <a:pPr marL="514350" indent="-514350" eaLnBrk="1" hangingPunct="1">
              <a:buFont typeface="+mj-lt"/>
              <a:buAutoNum type="arabicPeriod"/>
              <a:defRPr/>
            </a:pPr>
            <a:r>
              <a:rPr lang="zh-CN" altLang="en-US" sz="4000" b="1" dirty="0">
                <a:solidFill>
                  <a:schemeClr val="bg1"/>
                </a:solidFill>
                <a:latin typeface="华文楷体" panose="02010600040101010101" pitchFamily="2" charset="-122"/>
                <a:ea typeface="华文楷体" panose="02010600040101010101" pitchFamily="2" charset="-122"/>
              </a:rPr>
              <a:t>偏轴加载下复合材料的损伤形式和损伤机理</a:t>
            </a:r>
            <a:endParaRPr lang="en-US" altLang="zh-CN" sz="4000" b="1" dirty="0">
              <a:solidFill>
                <a:schemeClr val="bg1"/>
              </a:solidFill>
              <a:latin typeface="华文楷体" panose="02010600040101010101" pitchFamily="2" charset="-122"/>
              <a:ea typeface="华文楷体" panose="02010600040101010101" pitchFamily="2" charset="-122"/>
            </a:endParaRPr>
          </a:p>
          <a:p>
            <a:pPr marL="514350" indent="-514350" eaLnBrk="1" hangingPunct="1">
              <a:buFont typeface="+mj-lt"/>
              <a:buAutoNum type="arabicPeriod"/>
              <a:defRPr/>
            </a:pPr>
            <a:r>
              <a:rPr lang="zh-CN" altLang="en-US" sz="4000" b="1" dirty="0">
                <a:solidFill>
                  <a:schemeClr val="bg1"/>
                </a:solidFill>
                <a:latin typeface="华文楷体" panose="02010600040101010101" pitchFamily="2" charset="-122"/>
                <a:ea typeface="华文楷体" panose="02010600040101010101" pitchFamily="2" charset="-122"/>
              </a:rPr>
              <a:t>层板理论</a:t>
            </a:r>
            <a:endParaRPr lang="en-US" altLang="zh-CN" sz="4000" b="1" dirty="0">
              <a:solidFill>
                <a:schemeClr val="bg1"/>
              </a:solidFill>
              <a:latin typeface="华文楷体" panose="02010600040101010101" pitchFamily="2" charset="-122"/>
              <a:ea typeface="华文楷体" panose="02010600040101010101" pitchFamily="2" charset="-122"/>
            </a:endParaRPr>
          </a:p>
        </p:txBody>
      </p:sp>
      <p:pic>
        <p:nvPicPr>
          <p:cNvPr id="39942" name="图片 29">
            <a:extLst>
              <a:ext uri="{FF2B5EF4-FFF2-40B4-BE49-F238E27FC236}">
                <a16:creationId xmlns:a16="http://schemas.microsoft.com/office/drawing/2014/main" id="{663872CE-1230-4CCC-9E28-167A57BB0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700"/>
            <a:ext cx="3143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7">
            <a:extLst>
              <a:ext uri="{FF2B5EF4-FFF2-40B4-BE49-F238E27FC236}">
                <a16:creationId xmlns:a16="http://schemas.microsoft.com/office/drawing/2014/main" id="{0E6F5CB4-D943-4365-97D2-E03207FE2DEF}"/>
              </a:ext>
            </a:extLst>
          </p:cNvPr>
          <p:cNvCxnSpPr>
            <a:cxnSpLocks/>
          </p:cNvCxnSpPr>
          <p:nvPr/>
        </p:nvCxnSpPr>
        <p:spPr>
          <a:xfrm>
            <a:off x="931863" y="1468438"/>
            <a:ext cx="0" cy="45275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5.</a:t>
            </a:r>
            <a:r>
              <a:rPr lang="zh-CN" altLang="en-US" sz="4000" b="1" dirty="0">
                <a:latin typeface="华文楷体" panose="02010600040101010101" pitchFamily="2" charset="-122"/>
                <a:ea typeface="华文楷体" panose="02010600040101010101" pitchFamily="2" charset="-122"/>
              </a:rPr>
              <a:t>偏轴加载下复合材料的损伤形式和损伤机理</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2403222"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5.2 </a:t>
            </a:r>
            <a:r>
              <a:rPr lang="zh-CN" altLang="en-US" sz="3200" b="1" dirty="0">
                <a:latin typeface="华文楷体" panose="02010600040101010101" pitchFamily="2" charset="-122"/>
                <a:ea typeface="华文楷体" panose="02010600040101010101" pitchFamily="2" charset="-122"/>
              </a:rPr>
              <a:t>纵向压缩</a:t>
            </a:r>
            <a:endParaRPr lang="en-US" altLang="zh-CN" sz="3200" b="1"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18" name="TextBox 9">
                <a:extLst>
                  <a:ext uri="{FF2B5EF4-FFF2-40B4-BE49-F238E27FC236}">
                    <a16:creationId xmlns:a16="http://schemas.microsoft.com/office/drawing/2014/main" id="{DE9FB064-8BB4-4EFD-952F-9F5D93155DF3}"/>
                  </a:ext>
                </a:extLst>
              </p:cNvPr>
              <p:cNvSpPr txBox="1">
                <a:spLocks noChangeArrowheads="1"/>
              </p:cNvSpPr>
              <p:nvPr/>
            </p:nvSpPr>
            <p:spPr bwMode="auto">
              <a:xfrm>
                <a:off x="660650" y="1625601"/>
                <a:ext cx="11297762" cy="2050754"/>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buFont typeface="Arial" panose="020B0604020202020204" pitchFamily="34" charset="0"/>
                  <a:buChar char="•"/>
                </a:pP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复合材料单向板承受纵向压缩时也可能发生横向开裂破坏，如图</a:t>
                </a:r>
                <a:r>
                  <a:rPr lang="en-US" altLang="zh-CN" sz="2400" dirty="0">
                    <a:effectLst/>
                    <a:latin typeface="Calibri" panose="020F0502020204030204" pitchFamily="34" charset="0"/>
                    <a:ea typeface="宋体" panose="02010600030101010101" pitchFamily="2" charset="-122"/>
                    <a:cs typeface="Times New Roman" panose="02020603050405020304" pitchFamily="18" charset="0"/>
                  </a:rPr>
                  <a:t> (c)</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所示。在纵向压缩载荷下，泊松效应引起的横向伸长超过复合材料横向变形能力的极限值时，就会导致基体开裂或纤维脱黏，出现纵向破坏面。</a:t>
                </a:r>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复合材料单向板承受纵向压缩载荷时也可能发生与加载线成</a:t>
                </a:r>
                <a14:m>
                  <m:oMath xmlns:m="http://schemas.openxmlformats.org/officeDocument/2006/math">
                    <m:sSup>
                      <m:sSupPr>
                        <m:ctrlPr>
                          <a:rPr lang="zh-CN" altLang="zh-CN" sz="3200" i="1">
                            <a:effectLst/>
                            <a:latin typeface="Cambria Math" panose="02040503050406030204" pitchFamily="18" charset="0"/>
                            <a:ea typeface="Cambria Math" panose="020405030504060302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𝑜</m:t>
                        </m:r>
                      </m:sup>
                    </m:sSup>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角的剪切破坏</a:t>
                </a:r>
                <a:r>
                  <a:rPr lang="en-US" altLang="zh-CN" sz="24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见图</a:t>
                </a:r>
                <a:r>
                  <a:rPr lang="en-US" altLang="zh-CN" sz="2400" dirty="0">
                    <a:effectLst/>
                    <a:latin typeface="Calibri" panose="020F0502020204030204" pitchFamily="34" charset="0"/>
                    <a:ea typeface="宋体" panose="02010600030101010101" pitchFamily="2" charset="-122"/>
                    <a:cs typeface="Times New Roman" panose="02020603050405020304" pitchFamily="18" charset="0"/>
                  </a:rPr>
                  <a:t> (d))</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，在破坏之前纤维会出现弯折现象。</a:t>
                </a:r>
                <a:endParaRPr lang="zh-CN" altLang="en-US" sz="3200" dirty="0"/>
              </a:p>
            </p:txBody>
          </p:sp>
        </mc:Choice>
        <mc:Fallback xmlns="">
          <p:sp>
            <p:nvSpPr>
              <p:cNvPr id="18" name="TextBox 9">
                <a:extLst>
                  <a:ext uri="{FF2B5EF4-FFF2-40B4-BE49-F238E27FC236}">
                    <a16:creationId xmlns:a16="http://schemas.microsoft.com/office/drawing/2014/main" id="{DE9FB064-8BB4-4EFD-952F-9F5D93155DF3}"/>
                  </a:ext>
                </a:extLst>
              </p:cNvPr>
              <p:cNvSpPr txBox="1">
                <a:spLocks noRot="1" noChangeAspect="1" noMove="1" noResize="1" noEditPoints="1" noAdjustHandles="1" noChangeArrowheads="1" noChangeShapeType="1" noTextEdit="1"/>
              </p:cNvSpPr>
              <p:nvPr/>
            </p:nvSpPr>
            <p:spPr bwMode="auto">
              <a:xfrm>
                <a:off x="660650" y="1625601"/>
                <a:ext cx="11297762" cy="2050754"/>
              </a:xfrm>
              <a:prstGeom prst="rect">
                <a:avLst/>
              </a:prstGeom>
              <a:blipFill>
                <a:blip r:embed="rId3"/>
                <a:stretch>
                  <a:fillRect l="-592" t="-2941" r="-431" b="-5588"/>
                </a:stretch>
              </a:blipFill>
              <a:ln w="22225" cmpd="sng">
                <a:solidFill>
                  <a:schemeClr val="accent1">
                    <a:shade val="50000"/>
                  </a:schemeClr>
                </a:solidFill>
                <a:prstDash val="dash"/>
              </a:ln>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25313640-75F6-487A-810E-CC7310987C4D}"/>
              </a:ext>
            </a:extLst>
          </p:cNvPr>
          <p:cNvPicPr>
            <a:picLocks noChangeAspect="1"/>
          </p:cNvPicPr>
          <p:nvPr/>
        </p:nvPicPr>
        <p:blipFill>
          <a:blip r:embed="rId4"/>
          <a:stretch>
            <a:fillRect/>
          </a:stretch>
        </p:blipFill>
        <p:spPr>
          <a:xfrm>
            <a:off x="1524000" y="3779385"/>
            <a:ext cx="9144000" cy="2873325"/>
          </a:xfrm>
          <a:prstGeom prst="rect">
            <a:avLst/>
          </a:prstGeom>
        </p:spPr>
      </p:pic>
    </p:spTree>
    <p:extLst>
      <p:ext uri="{BB962C8B-B14F-4D97-AF65-F5344CB8AC3E}">
        <p14:creationId xmlns:p14="http://schemas.microsoft.com/office/powerpoint/2010/main" val="256200473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5.</a:t>
            </a:r>
            <a:r>
              <a:rPr lang="zh-CN" altLang="en-US" sz="4000" b="1" dirty="0">
                <a:latin typeface="华文楷体" panose="02010600040101010101" pitchFamily="2" charset="-122"/>
                <a:ea typeface="华文楷体" panose="02010600040101010101" pitchFamily="2" charset="-122"/>
              </a:rPr>
              <a:t>偏轴加载下复合材料的损伤形式和损伤机理</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2403222"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5.3 </a:t>
            </a:r>
            <a:r>
              <a:rPr lang="zh-CN" altLang="en-US" sz="3200" b="1" dirty="0">
                <a:latin typeface="华文楷体" panose="02010600040101010101" pitchFamily="2" charset="-122"/>
                <a:ea typeface="华文楷体" panose="02010600040101010101" pitchFamily="2" charset="-122"/>
              </a:rPr>
              <a:t>横向拉伸</a:t>
            </a:r>
            <a:endParaRPr lang="en-US" altLang="zh-CN" sz="3200" b="1"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2" name="TextBox 9">
                <a:extLst>
                  <a:ext uri="{FF2B5EF4-FFF2-40B4-BE49-F238E27FC236}">
                    <a16:creationId xmlns:a16="http://schemas.microsoft.com/office/drawing/2014/main" id="{EB1C9F91-A7E1-451A-A0F7-3B46F8A36A15}"/>
                  </a:ext>
                </a:extLst>
              </p:cNvPr>
              <p:cNvSpPr txBox="1">
                <a:spLocks noChangeArrowheads="1"/>
              </p:cNvSpPr>
              <p:nvPr/>
            </p:nvSpPr>
            <p:spPr bwMode="auto">
              <a:xfrm>
                <a:off x="1154113" y="1589742"/>
                <a:ext cx="5622606" cy="4922823"/>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400" kern="100" dirty="0">
                    <a:effectLst/>
                    <a:cs typeface="Times New Roman" panose="02020603050405020304" pitchFamily="18" charset="0"/>
                  </a:rPr>
                  <a:t>复合材料单向板承受横向拉伸时，易出现基体或界面的拉伸破坏，如图所示。因此，在横向拉伸载荷下复合材料的破坏模式就可以描述为：基体拉伸破坏、界面脱黏或纤维撕裂破坏。一般来说，破坏模式是联合作用的，复合材料破坏面的某些部分是由于基体拉伸破坏造成的，而另外部分是由于界面脱黏或纤维撕裂引起的。在基体中，应力</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effectLst/>
                            <a:latin typeface="Cambria Math" panose="02040503050406030204" pitchFamily="18" charset="0"/>
                            <a:cs typeface="Times New Roman" panose="02020603050405020304" pitchFamily="18" charset="0"/>
                          </a:rPr>
                          <m:t>σ</m:t>
                        </m:r>
                      </m:e>
                      <m:sub>
                        <m:r>
                          <a:rPr lang="en-US" altLang="zh-CN" sz="2400" i="1" kern="100">
                            <a:effectLst/>
                            <a:latin typeface="Cambria Math" panose="02040503050406030204" pitchFamily="18" charset="0"/>
                            <a:cs typeface="Times New Roman" panose="02020603050405020304" pitchFamily="18" charset="0"/>
                          </a:rPr>
                          <m:t>𝑚𝑦</m:t>
                        </m:r>
                      </m:sub>
                    </m:sSub>
                  </m:oMath>
                </a14:m>
                <a:r>
                  <a:rPr lang="zh-CN" altLang="zh-CN" sz="2400" kern="100" dirty="0">
                    <a:effectLst/>
                    <a:cs typeface="Times New Roman" panose="02020603050405020304" pitchFamily="18" charset="0"/>
                  </a:rPr>
                  <a:t>不是均匀分布的，而是在部分界面上达到最大值，即有应力集中区。当最大应力超过了基体拉伸强度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effectLst/>
                            <a:latin typeface="Cambria Math" panose="02040503050406030204" pitchFamily="18" charset="0"/>
                            <a:cs typeface="Times New Roman" panose="02020603050405020304" pitchFamily="18" charset="0"/>
                          </a:rPr>
                          <m:t>σ</m:t>
                        </m:r>
                      </m:e>
                      <m:sub>
                        <m:r>
                          <a:rPr lang="en-US" altLang="zh-CN" sz="2400" i="1" kern="100">
                            <a:effectLst/>
                            <a:latin typeface="Cambria Math" panose="02040503050406030204" pitchFamily="18" charset="0"/>
                            <a:cs typeface="Times New Roman" panose="02020603050405020304" pitchFamily="18" charset="0"/>
                          </a:rPr>
                          <m:t>𝑚𝑢</m:t>
                        </m:r>
                      </m:sub>
                    </m:sSub>
                  </m:oMath>
                </a14:m>
                <a:r>
                  <a:rPr lang="zh-CN" altLang="zh-CN" sz="2400" kern="100" dirty="0">
                    <a:effectLst/>
                    <a:cs typeface="Times New Roman" panose="02020603050405020304" pitchFamily="18" charset="0"/>
                  </a:rPr>
                  <a:t>或界面拉伸强度</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effectLst/>
                            <a:latin typeface="Cambria Math" panose="02040503050406030204" pitchFamily="18" charset="0"/>
                            <a:cs typeface="Times New Roman" panose="02020603050405020304" pitchFamily="18" charset="0"/>
                          </a:rPr>
                          <m:t>σ</m:t>
                        </m:r>
                      </m:e>
                      <m:sub>
                        <m:r>
                          <a:rPr lang="en-US" altLang="zh-CN" sz="2400" i="1" kern="100">
                            <a:effectLst/>
                            <a:latin typeface="Cambria Math" panose="02040503050406030204" pitchFamily="18" charset="0"/>
                            <a:cs typeface="Times New Roman" panose="02020603050405020304" pitchFamily="18" charset="0"/>
                          </a:rPr>
                          <m:t>𝑖𝑢</m:t>
                        </m:r>
                      </m:sub>
                    </m:sSub>
                  </m:oMath>
                </a14:m>
                <a:r>
                  <a:rPr lang="zh-CN" altLang="zh-CN" sz="2400" kern="100" dirty="0">
                    <a:effectLst/>
                    <a:cs typeface="Times New Roman" panose="02020603050405020304" pitchFamily="18" charset="0"/>
                  </a:rPr>
                  <a:t>时，就会从界面处开始发生破坏。</a:t>
                </a:r>
              </a:p>
            </p:txBody>
          </p:sp>
        </mc:Choice>
        <mc:Fallback xmlns="">
          <p:sp>
            <p:nvSpPr>
              <p:cNvPr id="22" name="TextBox 9">
                <a:extLst>
                  <a:ext uri="{FF2B5EF4-FFF2-40B4-BE49-F238E27FC236}">
                    <a16:creationId xmlns:a16="http://schemas.microsoft.com/office/drawing/2014/main" id="{EB1C9F91-A7E1-451A-A0F7-3B46F8A36A15}"/>
                  </a:ext>
                </a:extLst>
              </p:cNvPr>
              <p:cNvSpPr txBox="1">
                <a:spLocks noRot="1" noChangeAspect="1" noMove="1" noResize="1" noEditPoints="1" noAdjustHandles="1" noChangeArrowheads="1" noChangeShapeType="1" noTextEdit="1"/>
              </p:cNvSpPr>
              <p:nvPr/>
            </p:nvSpPr>
            <p:spPr bwMode="auto">
              <a:xfrm>
                <a:off x="1154113" y="1589742"/>
                <a:ext cx="5622606" cy="4922823"/>
              </a:xfrm>
              <a:prstGeom prst="rect">
                <a:avLst/>
              </a:prstGeom>
              <a:blipFill>
                <a:blip r:embed="rId3"/>
                <a:stretch>
                  <a:fillRect l="-1402" t="-740" r="-1079" b="-1233"/>
                </a:stretch>
              </a:blipFill>
              <a:ln w="22225" cmpd="sng">
                <a:solidFill>
                  <a:schemeClr val="accent1">
                    <a:shade val="50000"/>
                  </a:schemeClr>
                </a:solidFill>
                <a:prstDash val="dash"/>
              </a:ln>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ADFD23B4-F6D9-4A2B-A33C-7D6F4F0ED87D}"/>
              </a:ext>
            </a:extLst>
          </p:cNvPr>
          <p:cNvPicPr>
            <a:picLocks noChangeAspect="1"/>
          </p:cNvPicPr>
          <p:nvPr/>
        </p:nvPicPr>
        <p:blipFill>
          <a:blip r:embed="rId4"/>
          <a:stretch>
            <a:fillRect/>
          </a:stretch>
        </p:blipFill>
        <p:spPr>
          <a:xfrm>
            <a:off x="7259026" y="1499036"/>
            <a:ext cx="4205923" cy="5013529"/>
          </a:xfrm>
          <a:prstGeom prst="rect">
            <a:avLst/>
          </a:prstGeom>
        </p:spPr>
      </p:pic>
    </p:spTree>
    <p:extLst>
      <p:ext uri="{BB962C8B-B14F-4D97-AF65-F5344CB8AC3E}">
        <p14:creationId xmlns:p14="http://schemas.microsoft.com/office/powerpoint/2010/main" val="226602698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5.</a:t>
            </a:r>
            <a:r>
              <a:rPr lang="zh-CN" altLang="en-US" sz="4000" b="1" dirty="0">
                <a:latin typeface="华文楷体" panose="02010600040101010101" pitchFamily="2" charset="-122"/>
                <a:ea typeface="华文楷体" panose="02010600040101010101" pitchFamily="2" charset="-122"/>
              </a:rPr>
              <a:t>偏轴加载下复合材料的损伤形式和损伤机理</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2403222"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5.4 </a:t>
            </a:r>
            <a:r>
              <a:rPr lang="zh-CN" altLang="en-US" sz="3200" b="1" dirty="0">
                <a:latin typeface="华文楷体" panose="02010600040101010101" pitchFamily="2" charset="-122"/>
                <a:ea typeface="华文楷体" panose="02010600040101010101" pitchFamily="2" charset="-122"/>
              </a:rPr>
              <a:t>横向压缩</a:t>
            </a:r>
            <a:endParaRPr lang="en-US" altLang="zh-CN" sz="3200" b="1"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2" name="TextBox 9">
                <a:extLst>
                  <a:ext uri="{FF2B5EF4-FFF2-40B4-BE49-F238E27FC236}">
                    <a16:creationId xmlns:a16="http://schemas.microsoft.com/office/drawing/2014/main" id="{EB1C9F91-A7E1-451A-A0F7-3B46F8A36A15}"/>
                  </a:ext>
                </a:extLst>
              </p:cNvPr>
              <p:cNvSpPr txBox="1">
                <a:spLocks noChangeArrowheads="1"/>
              </p:cNvSpPr>
              <p:nvPr/>
            </p:nvSpPr>
            <p:spPr bwMode="auto">
              <a:xfrm>
                <a:off x="1540193" y="2386258"/>
                <a:ext cx="4108767" cy="3046988"/>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400" dirty="0"/>
                  <a:t>在横向压缩载荷作用下，复合材料单向板的破坏常常是由基体剪切破坏所致，如图所示。大体上沿</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45</m:t>
                        </m:r>
                      </m:e>
                      <m:sup>
                        <m:r>
                          <a:rPr lang="en-US" altLang="zh-CN" sz="2400" i="1">
                            <a:latin typeface="Cambria Math" panose="02040503050406030204" pitchFamily="18" charset="0"/>
                          </a:rPr>
                          <m:t>𝑜</m:t>
                        </m:r>
                      </m:sup>
                    </m:sSup>
                  </m:oMath>
                </a14:m>
                <a:r>
                  <a:rPr lang="zh-CN" altLang="zh-CN" sz="2400" dirty="0"/>
                  <a:t>斜面剪坏，有时还伴有界面破坏和纤维压碎。实验表明，横向压缩强度</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𝑐</m:t>
                        </m:r>
                      </m:sub>
                    </m:sSub>
                  </m:oMath>
                </a14:m>
                <a:r>
                  <a:rPr lang="zh-CN" altLang="zh-CN" sz="2400" dirty="0"/>
                  <a:t>大约是横向拉伸强度</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oMath>
                </a14:m>
                <a:r>
                  <a:rPr lang="zh-CN" altLang="zh-CN" sz="2400" dirty="0"/>
                  <a:t>的</a:t>
                </a:r>
                <a:r>
                  <a:rPr lang="en-US" altLang="zh-CN" sz="2400" dirty="0"/>
                  <a:t>3~7</a:t>
                </a:r>
                <a:r>
                  <a:rPr lang="zh-CN" altLang="zh-CN" sz="2400" dirty="0"/>
                  <a:t>倍。</a:t>
                </a:r>
              </a:p>
            </p:txBody>
          </p:sp>
        </mc:Choice>
        <mc:Fallback xmlns="">
          <p:sp>
            <p:nvSpPr>
              <p:cNvPr id="22" name="TextBox 9">
                <a:extLst>
                  <a:ext uri="{FF2B5EF4-FFF2-40B4-BE49-F238E27FC236}">
                    <a16:creationId xmlns:a16="http://schemas.microsoft.com/office/drawing/2014/main" id="{EB1C9F91-A7E1-451A-A0F7-3B46F8A36A15}"/>
                  </a:ext>
                </a:extLst>
              </p:cNvPr>
              <p:cNvSpPr txBox="1">
                <a:spLocks noRot="1" noChangeAspect="1" noMove="1" noResize="1" noEditPoints="1" noAdjustHandles="1" noChangeArrowheads="1" noChangeShapeType="1" noTextEdit="1"/>
              </p:cNvSpPr>
              <p:nvPr/>
            </p:nvSpPr>
            <p:spPr bwMode="auto">
              <a:xfrm>
                <a:off x="1540193" y="2386258"/>
                <a:ext cx="4108767" cy="3046988"/>
              </a:xfrm>
              <a:prstGeom prst="rect">
                <a:avLst/>
              </a:prstGeom>
              <a:blipFill>
                <a:blip r:embed="rId3"/>
                <a:stretch>
                  <a:fillRect l="-2065" t="-1190" r="-1622" b="-3373"/>
                </a:stretch>
              </a:blipFill>
              <a:ln w="22225" cmpd="sng">
                <a:solidFill>
                  <a:schemeClr val="accent1">
                    <a:shade val="50000"/>
                  </a:schemeClr>
                </a:solidFill>
                <a:prstDash val="dash"/>
              </a:ln>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2107E670-1028-4100-A8BF-83B52B22DEF9}"/>
              </a:ext>
            </a:extLst>
          </p:cNvPr>
          <p:cNvPicPr>
            <a:picLocks noChangeAspect="1"/>
          </p:cNvPicPr>
          <p:nvPr/>
        </p:nvPicPr>
        <p:blipFill>
          <a:blip r:embed="rId4"/>
          <a:stretch>
            <a:fillRect/>
          </a:stretch>
        </p:blipFill>
        <p:spPr>
          <a:xfrm>
            <a:off x="6543041" y="1036735"/>
            <a:ext cx="5331328" cy="5306915"/>
          </a:xfrm>
          <a:prstGeom prst="rect">
            <a:avLst/>
          </a:prstGeom>
        </p:spPr>
      </p:pic>
    </p:spTree>
    <p:extLst>
      <p:ext uri="{BB962C8B-B14F-4D97-AF65-F5344CB8AC3E}">
        <p14:creationId xmlns:p14="http://schemas.microsoft.com/office/powerpoint/2010/main" val="22073607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5.</a:t>
            </a:r>
            <a:r>
              <a:rPr lang="zh-CN" altLang="en-US" sz="4000" b="1" dirty="0">
                <a:latin typeface="华文楷体" panose="02010600040101010101" pitchFamily="2" charset="-122"/>
                <a:ea typeface="华文楷体" panose="02010600040101010101" pitchFamily="2" charset="-122"/>
              </a:rPr>
              <a:t>偏轴加载下复合材料的损伤形式和损伤机理</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1582484"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5.5 </a:t>
            </a:r>
            <a:r>
              <a:rPr lang="zh-CN" altLang="en-US" sz="3200" b="1" dirty="0">
                <a:latin typeface="华文楷体" panose="02010600040101010101" pitchFamily="2" charset="-122"/>
                <a:ea typeface="华文楷体" panose="02010600040101010101" pitchFamily="2" charset="-122"/>
              </a:rPr>
              <a:t>剪切</a:t>
            </a:r>
            <a:endParaRPr lang="en-US" altLang="zh-CN" sz="3200" b="1" dirty="0">
              <a:latin typeface="华文楷体" panose="02010600040101010101" pitchFamily="2" charset="-122"/>
              <a:ea typeface="华文楷体" panose="02010600040101010101" pitchFamily="2" charset="-122"/>
            </a:endParaRPr>
          </a:p>
        </p:txBody>
      </p:sp>
      <p:sp>
        <p:nvSpPr>
          <p:cNvPr id="22" name="TextBox 9">
            <a:extLst>
              <a:ext uri="{FF2B5EF4-FFF2-40B4-BE49-F238E27FC236}">
                <a16:creationId xmlns:a16="http://schemas.microsoft.com/office/drawing/2014/main" id="{EB1C9F91-A7E1-451A-A0F7-3B46F8A36A15}"/>
              </a:ext>
            </a:extLst>
          </p:cNvPr>
          <p:cNvSpPr txBox="1">
            <a:spLocks noChangeArrowheads="1"/>
          </p:cNvSpPr>
          <p:nvPr/>
        </p:nvSpPr>
        <p:spPr bwMode="auto">
          <a:xfrm>
            <a:off x="1255713" y="2386258"/>
            <a:ext cx="4230687" cy="3046988"/>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3200" dirty="0"/>
              <a:t>在面内剪切载荷下，复合材料单向板的破坏是由基体剪切破坏、界面脱黏或者是两者联合作用所致，如图所示。</a:t>
            </a:r>
          </a:p>
        </p:txBody>
      </p:sp>
      <p:pic>
        <p:nvPicPr>
          <p:cNvPr id="14" name="图片 13">
            <a:extLst>
              <a:ext uri="{FF2B5EF4-FFF2-40B4-BE49-F238E27FC236}">
                <a16:creationId xmlns:a16="http://schemas.microsoft.com/office/drawing/2014/main" id="{7D03C42C-E67C-4324-A2F7-3CE44E61F06C}"/>
              </a:ext>
            </a:extLst>
          </p:cNvPr>
          <p:cNvPicPr>
            <a:picLocks noChangeAspect="1"/>
          </p:cNvPicPr>
          <p:nvPr/>
        </p:nvPicPr>
        <p:blipFill>
          <a:blip r:embed="rId3"/>
          <a:stretch>
            <a:fillRect/>
          </a:stretch>
        </p:blipFill>
        <p:spPr>
          <a:xfrm>
            <a:off x="6096000" y="1945640"/>
            <a:ext cx="5745480" cy="3711856"/>
          </a:xfrm>
          <a:prstGeom prst="rect">
            <a:avLst/>
          </a:prstGeom>
        </p:spPr>
      </p:pic>
    </p:spTree>
    <p:extLst>
      <p:ext uri="{BB962C8B-B14F-4D97-AF65-F5344CB8AC3E}">
        <p14:creationId xmlns:p14="http://schemas.microsoft.com/office/powerpoint/2010/main" val="189372666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10310836"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5.</a:t>
            </a:r>
            <a:r>
              <a:rPr lang="zh-CN" altLang="en-US" sz="4000" b="1" dirty="0">
                <a:latin typeface="华文楷体" panose="02010600040101010101" pitchFamily="2" charset="-122"/>
                <a:ea typeface="华文楷体" panose="02010600040101010101" pitchFamily="2" charset="-122"/>
              </a:rPr>
              <a:t>偏轴加载下复合材料的损伤形式和损伤机理</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670878"/>
            <a:ext cx="1582484"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5.6 </a:t>
            </a:r>
            <a:r>
              <a:rPr lang="zh-CN" altLang="en-US" sz="3200" b="1" dirty="0">
                <a:latin typeface="华文楷体" panose="02010600040101010101" pitchFamily="2" charset="-122"/>
                <a:ea typeface="华文楷体" panose="02010600040101010101" pitchFamily="2" charset="-122"/>
              </a:rPr>
              <a:t>案例</a:t>
            </a:r>
            <a:endParaRPr lang="en-US" altLang="zh-CN" sz="3200" b="1"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2" name="TextBox 9">
                <a:extLst>
                  <a:ext uri="{FF2B5EF4-FFF2-40B4-BE49-F238E27FC236}">
                    <a16:creationId xmlns:a16="http://schemas.microsoft.com/office/drawing/2014/main" id="{EB1C9F91-A7E1-451A-A0F7-3B46F8A36A15}"/>
                  </a:ext>
                </a:extLst>
              </p:cNvPr>
              <p:cNvSpPr txBox="1">
                <a:spLocks noChangeArrowheads="1"/>
              </p:cNvSpPr>
              <p:nvPr/>
            </p:nvSpPr>
            <p:spPr bwMode="auto">
              <a:xfrm>
                <a:off x="250190" y="1510419"/>
                <a:ext cx="4749753" cy="4868128"/>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以</a:t>
                </a:r>
                <a:r>
                  <a:rPr lang="en-US" altLang="zh-CN" sz="2000" dirty="0">
                    <a:effectLst/>
                    <a:latin typeface="Calibri" panose="020F0502020204030204" pitchFamily="34" charset="0"/>
                    <a:ea typeface="宋体" panose="02010600030101010101" pitchFamily="2" charset="-122"/>
                    <a:cs typeface="Times New Roman" panose="02020603050405020304" pitchFamily="18" charset="0"/>
                  </a:rPr>
                  <a:t>T700-12K</a:t>
                </a:r>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纤维增强单向陶瓷基复合材料为例开展了偏轴加载试验。对于小角度偏轴加载（以</a:t>
                </a:r>
                <a14:m>
                  <m:oMath xmlns:m="http://schemas.openxmlformats.org/officeDocument/2006/math">
                    <m:sSup>
                      <m:sSupPr>
                        <m:ctrlPr>
                          <a:rPr lang="zh-CN" altLang="zh-CN" sz="36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2</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𝑜</m:t>
                        </m:r>
                      </m:sup>
                    </m:sSup>
                  </m:oMath>
                </a14:m>
                <a:r>
                  <a:rPr lang="zh-CN" altLang="zh-CN" sz="2000" dirty="0">
                    <a:effectLst/>
                    <a:ea typeface="宋体" panose="02010600030101010101" pitchFamily="2" charset="-122"/>
                    <a:cs typeface="Times New Roman" panose="02020603050405020304" pitchFamily="18" charset="0"/>
                  </a:rPr>
                  <a:t>和</a:t>
                </a:r>
                <a14:m>
                  <m:oMath xmlns:m="http://schemas.openxmlformats.org/officeDocument/2006/math">
                    <m:sSup>
                      <m:sSupPr>
                        <m:ctrlPr>
                          <a:rPr lang="zh-CN" altLang="zh-CN" sz="36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3</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𝑜</m:t>
                        </m:r>
                      </m:sup>
                    </m:sSup>
                  </m:oMath>
                </a14:m>
                <a:r>
                  <a:rPr lang="zh-CN" altLang="zh-CN" sz="2000" dirty="0">
                    <a:effectLst/>
                    <a:ea typeface="宋体" panose="02010600030101010101" pitchFamily="2" charset="-122"/>
                    <a:cs typeface="Times New Roman" panose="02020603050405020304" pitchFamily="18" charset="0"/>
                  </a:rPr>
                  <a:t>为例），其加载时的应力应变关系基本呈线性，且与沿纤维方向加载差异不大；而对于较大角度偏轴加载（以</a:t>
                </a:r>
                <a14:m>
                  <m:oMath xmlns:m="http://schemas.openxmlformats.org/officeDocument/2006/math">
                    <m:sSup>
                      <m:sSupPr>
                        <m:ctrlPr>
                          <a:rPr lang="zh-CN" altLang="zh-CN" sz="36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𝑜</m:t>
                        </m:r>
                      </m:sup>
                    </m:sSup>
                  </m:oMath>
                </a14:m>
                <a:r>
                  <a:rPr lang="zh-CN" altLang="zh-CN" sz="2000" dirty="0">
                    <a:effectLst/>
                    <a:ea typeface="宋体" panose="02010600030101010101" pitchFamily="2" charset="-122"/>
                    <a:cs typeface="Times New Roman" panose="02020603050405020304" pitchFamily="18" charset="0"/>
                  </a:rPr>
                  <a:t>和</a:t>
                </a:r>
                <a14:m>
                  <m:oMath xmlns:m="http://schemas.openxmlformats.org/officeDocument/2006/math">
                    <m:sSup>
                      <m:sSupPr>
                        <m:ctrlPr>
                          <a:rPr lang="zh-CN" altLang="zh-CN" sz="36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𝑜</m:t>
                        </m:r>
                      </m:sup>
                    </m:sSup>
                  </m:oMath>
                </a14:m>
                <a:r>
                  <a:rPr lang="zh-CN" altLang="zh-CN" sz="2000" dirty="0">
                    <a:effectLst/>
                    <a:ea typeface="宋体" panose="02010600030101010101" pitchFamily="2" charset="-122"/>
                    <a:cs typeface="Times New Roman" panose="02020603050405020304" pitchFamily="18" charset="0"/>
                  </a:rPr>
                  <a:t>为例），其在应变为</a:t>
                </a:r>
                <a:r>
                  <a:rPr lang="en-US" altLang="zh-CN" sz="2000" dirty="0">
                    <a:effectLst/>
                    <a:ea typeface="宋体" panose="02010600030101010101" pitchFamily="2" charset="-122"/>
                    <a:cs typeface="Times New Roman" panose="02020603050405020304" pitchFamily="18" charset="0"/>
                  </a:rPr>
                  <a:t>0.15%-0.20%</a:t>
                </a:r>
                <a:r>
                  <a:rPr lang="zh-CN" altLang="zh-CN" sz="2000" dirty="0">
                    <a:effectLst/>
                    <a:ea typeface="宋体" panose="02010600030101010101" pitchFamily="2" charset="-122"/>
                    <a:cs typeface="Times New Roman" panose="02020603050405020304" pitchFamily="18" charset="0"/>
                  </a:rPr>
                  <a:t>区间内会突然失效，远没有达到纤维的强度水平。</a:t>
                </a:r>
                <a:endParaRPr lang="en-US" altLang="zh-CN" sz="2000" dirty="0">
                  <a:effectLst/>
                  <a:ea typeface="宋体" panose="02010600030101010101" pitchFamily="2" charset="-122"/>
                  <a:cs typeface="Times New Roman" panose="02020603050405020304" pitchFamily="18" charset="0"/>
                </a:endParaRPr>
              </a:p>
              <a:p>
                <a:r>
                  <a:rPr lang="zh-CN" altLang="zh-CN" sz="2000" dirty="0">
                    <a:effectLst/>
                    <a:ea typeface="宋体" panose="02010600030101010101" pitchFamily="2" charset="-122"/>
                    <a:cs typeface="Times New Roman" panose="02020603050405020304" pitchFamily="18" charset="0"/>
                  </a:rPr>
                  <a:t>造成这种现象的主要原因是单向陶瓷基复合材料在偏轴加载过程中，首先发生基体开裂，随着载荷的不断增大，基体裂纹不断萌生扩展，界面开始脱粘，并引发导致应力</a:t>
                </a:r>
                <a:r>
                  <a:rPr lang="en-US" altLang="zh-CN" sz="2000" dirty="0">
                    <a:effectLst/>
                    <a:ea typeface="宋体" panose="02010600030101010101" pitchFamily="2" charset="-122"/>
                    <a:cs typeface="Times New Roman" panose="02020603050405020304" pitchFamily="18" charset="0"/>
                  </a:rPr>
                  <a:t>-</a:t>
                </a:r>
                <a:r>
                  <a:rPr lang="zh-CN" altLang="zh-CN" sz="2000" dirty="0">
                    <a:effectLst/>
                    <a:ea typeface="宋体" panose="02010600030101010101" pitchFamily="2" charset="-122"/>
                    <a:cs typeface="Times New Roman" panose="02020603050405020304" pitchFamily="18" charset="0"/>
                  </a:rPr>
                  <a:t>应变曲线的切线模量逐渐减小。</a:t>
                </a:r>
                <a:endParaRPr lang="zh-CN" altLang="zh-CN" sz="3600" dirty="0"/>
              </a:p>
            </p:txBody>
          </p:sp>
        </mc:Choice>
        <mc:Fallback xmlns="">
          <p:sp>
            <p:nvSpPr>
              <p:cNvPr id="22" name="TextBox 9">
                <a:extLst>
                  <a:ext uri="{FF2B5EF4-FFF2-40B4-BE49-F238E27FC236}">
                    <a16:creationId xmlns:a16="http://schemas.microsoft.com/office/drawing/2014/main" id="{EB1C9F91-A7E1-451A-A0F7-3B46F8A36A15}"/>
                  </a:ext>
                </a:extLst>
              </p:cNvPr>
              <p:cNvSpPr txBox="1">
                <a:spLocks noRot="1" noChangeAspect="1" noMove="1" noResize="1" noEditPoints="1" noAdjustHandles="1" noChangeArrowheads="1" noChangeShapeType="1" noTextEdit="1"/>
              </p:cNvSpPr>
              <p:nvPr/>
            </p:nvSpPr>
            <p:spPr bwMode="auto">
              <a:xfrm>
                <a:off x="250190" y="1510419"/>
                <a:ext cx="4749753" cy="4868128"/>
              </a:xfrm>
              <a:prstGeom prst="rect">
                <a:avLst/>
              </a:prstGeom>
              <a:blipFill>
                <a:blip r:embed="rId3"/>
                <a:stretch>
                  <a:fillRect l="-1022" t="-873" r="-766" b="-748"/>
                </a:stretch>
              </a:blipFill>
              <a:ln w="22225" cmpd="sng">
                <a:solidFill>
                  <a:schemeClr val="accent1">
                    <a:shade val="50000"/>
                  </a:schemeClr>
                </a:solidFill>
                <a:prstDash val="dash"/>
              </a:ln>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2B7BA828-8AA6-4B0A-A3AB-91EBCC1852E2}"/>
              </a:ext>
            </a:extLst>
          </p:cNvPr>
          <p:cNvGrpSpPr/>
          <p:nvPr/>
        </p:nvGrpSpPr>
        <p:grpSpPr>
          <a:xfrm>
            <a:off x="5132339" y="1196860"/>
            <a:ext cx="7003803" cy="5236483"/>
            <a:chOff x="5406659" y="1196860"/>
            <a:chExt cx="7003803" cy="5236483"/>
          </a:xfrm>
        </p:grpSpPr>
        <p:pic>
          <p:nvPicPr>
            <p:cNvPr id="4" name="图片 3">
              <a:extLst>
                <a:ext uri="{FF2B5EF4-FFF2-40B4-BE49-F238E27FC236}">
                  <a16:creationId xmlns:a16="http://schemas.microsoft.com/office/drawing/2014/main" id="{630EE97E-554A-45DA-8341-ED344428E010}"/>
                </a:ext>
              </a:extLst>
            </p:cNvPr>
            <p:cNvPicPr>
              <a:picLocks noChangeAspect="1"/>
            </p:cNvPicPr>
            <p:nvPr/>
          </p:nvPicPr>
          <p:blipFill>
            <a:blip r:embed="rId4"/>
            <a:stretch>
              <a:fillRect/>
            </a:stretch>
          </p:blipFill>
          <p:spPr>
            <a:xfrm>
              <a:off x="8919037" y="3799840"/>
              <a:ext cx="3451500" cy="2578707"/>
            </a:xfrm>
            <a:prstGeom prst="rect">
              <a:avLst/>
            </a:prstGeom>
          </p:spPr>
        </p:pic>
        <p:pic>
          <p:nvPicPr>
            <p:cNvPr id="6" name="图片 5">
              <a:extLst>
                <a:ext uri="{FF2B5EF4-FFF2-40B4-BE49-F238E27FC236}">
                  <a16:creationId xmlns:a16="http://schemas.microsoft.com/office/drawing/2014/main" id="{F0349EC0-5EF9-4FED-B766-A822D5D00375}"/>
                </a:ext>
              </a:extLst>
            </p:cNvPr>
            <p:cNvPicPr>
              <a:picLocks noChangeAspect="1"/>
            </p:cNvPicPr>
            <p:nvPr/>
          </p:nvPicPr>
          <p:blipFill>
            <a:blip r:embed="rId5"/>
            <a:stretch>
              <a:fillRect/>
            </a:stretch>
          </p:blipFill>
          <p:spPr>
            <a:xfrm>
              <a:off x="5406659" y="3751256"/>
              <a:ext cx="3465469" cy="2682087"/>
            </a:xfrm>
            <a:prstGeom prst="rect">
              <a:avLst/>
            </a:prstGeom>
          </p:spPr>
        </p:pic>
        <p:pic>
          <p:nvPicPr>
            <p:cNvPr id="9" name="图片 8">
              <a:extLst>
                <a:ext uri="{FF2B5EF4-FFF2-40B4-BE49-F238E27FC236}">
                  <a16:creationId xmlns:a16="http://schemas.microsoft.com/office/drawing/2014/main" id="{97337ECE-1AA8-40C4-B2F8-017836131B28}"/>
                </a:ext>
              </a:extLst>
            </p:cNvPr>
            <p:cNvPicPr>
              <a:picLocks noChangeAspect="1"/>
            </p:cNvPicPr>
            <p:nvPr/>
          </p:nvPicPr>
          <p:blipFill>
            <a:blip r:embed="rId6"/>
            <a:stretch>
              <a:fillRect/>
            </a:stretch>
          </p:blipFill>
          <p:spPr>
            <a:xfrm>
              <a:off x="5413644" y="1196860"/>
              <a:ext cx="3451500" cy="2602980"/>
            </a:xfrm>
            <a:prstGeom prst="rect">
              <a:avLst/>
            </a:prstGeom>
          </p:spPr>
        </p:pic>
        <p:pic>
          <p:nvPicPr>
            <p:cNvPr id="11" name="图片 10">
              <a:extLst>
                <a:ext uri="{FF2B5EF4-FFF2-40B4-BE49-F238E27FC236}">
                  <a16:creationId xmlns:a16="http://schemas.microsoft.com/office/drawing/2014/main" id="{02A356A5-864F-40C6-A473-3B98E9DE1574}"/>
                </a:ext>
              </a:extLst>
            </p:cNvPr>
            <p:cNvPicPr>
              <a:picLocks noChangeAspect="1"/>
            </p:cNvPicPr>
            <p:nvPr/>
          </p:nvPicPr>
          <p:blipFill>
            <a:blip r:embed="rId7"/>
            <a:stretch>
              <a:fillRect/>
            </a:stretch>
          </p:blipFill>
          <p:spPr>
            <a:xfrm>
              <a:off x="8879113" y="1219482"/>
              <a:ext cx="3531349" cy="2580358"/>
            </a:xfrm>
            <a:prstGeom prst="rect">
              <a:avLst/>
            </a:prstGeom>
          </p:spPr>
        </p:pic>
      </p:grpSp>
    </p:spTree>
    <p:extLst>
      <p:ext uri="{BB962C8B-B14F-4D97-AF65-F5344CB8AC3E}">
        <p14:creationId xmlns:p14="http://schemas.microsoft.com/office/powerpoint/2010/main" val="380252454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
            <a:extLst>
              <a:ext uri="{FF2B5EF4-FFF2-40B4-BE49-F238E27FC236}">
                <a16:creationId xmlns:a16="http://schemas.microsoft.com/office/drawing/2014/main" id="{11B562CC-D089-485C-9F93-3ADAB98F8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0" t="4314" r="34100" b="5207"/>
          <a:stretch/>
        </p:blipFill>
        <p:spPr bwMode="auto">
          <a:xfrm>
            <a:off x="-375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AEEC86F9-3CA6-4B68-AD09-F8F797E4EF6B}"/>
              </a:ext>
            </a:extLst>
          </p:cNvPr>
          <p:cNvSpPr/>
          <p:nvPr/>
        </p:nvSpPr>
        <p:spPr>
          <a:xfrm>
            <a:off x="-3750" y="0"/>
            <a:ext cx="12192000" cy="685800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pic>
        <p:nvPicPr>
          <p:cNvPr id="38920" name="图片 29">
            <a:extLst>
              <a:ext uri="{FF2B5EF4-FFF2-40B4-BE49-F238E27FC236}">
                <a16:creationId xmlns:a16="http://schemas.microsoft.com/office/drawing/2014/main" id="{DE8F06AA-3E00-4CBF-8697-F94D9833B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700"/>
            <a:ext cx="3143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7715F31C-496A-4F63-82AB-01EF3B370393}"/>
              </a:ext>
            </a:extLst>
          </p:cNvPr>
          <p:cNvCxnSpPr>
            <a:cxnSpLocks/>
          </p:cNvCxnSpPr>
          <p:nvPr/>
        </p:nvCxnSpPr>
        <p:spPr>
          <a:xfrm>
            <a:off x="4214552" y="2740206"/>
            <a:ext cx="0" cy="1183576"/>
          </a:xfrm>
          <a:prstGeom prst="line">
            <a:avLst/>
          </a:prstGeom>
          <a:ln w="28575">
            <a:solidFill>
              <a:srgbClr val="F5F5F6"/>
            </a:solidFill>
          </a:ln>
        </p:spPr>
        <p:style>
          <a:lnRef idx="1">
            <a:schemeClr val="accent1"/>
          </a:lnRef>
          <a:fillRef idx="0">
            <a:schemeClr val="accent1"/>
          </a:fillRef>
          <a:effectRef idx="0">
            <a:schemeClr val="accent1"/>
          </a:effectRef>
          <a:fontRef idx="minor">
            <a:schemeClr val="tx1"/>
          </a:fontRef>
        </p:style>
      </p:cxnSp>
      <p:sp>
        <p:nvSpPr>
          <p:cNvPr id="9" name="文本框 1">
            <a:extLst>
              <a:ext uri="{FF2B5EF4-FFF2-40B4-BE49-F238E27FC236}">
                <a16:creationId xmlns:a16="http://schemas.microsoft.com/office/drawing/2014/main" id="{C18D8D24-3238-41E8-89D7-BD916A53D8C5}"/>
              </a:ext>
            </a:extLst>
          </p:cNvPr>
          <p:cNvSpPr txBox="1">
            <a:spLocks noChangeArrowheads="1"/>
          </p:cNvSpPr>
          <p:nvPr/>
        </p:nvSpPr>
        <p:spPr bwMode="auto">
          <a:xfrm>
            <a:off x="4430849" y="2608126"/>
            <a:ext cx="3322801" cy="109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defRPr/>
            </a:pPr>
            <a:r>
              <a:rPr lang="en-US" altLang="zh-CN" sz="4800" b="1" dirty="0">
                <a:solidFill>
                  <a:schemeClr val="bg1"/>
                </a:solidFill>
                <a:latin typeface="华文楷体" panose="02010600040101010101" pitchFamily="2" charset="-122"/>
                <a:ea typeface="华文楷体" panose="02010600040101010101" pitchFamily="2" charset="-122"/>
              </a:rPr>
              <a:t>6.</a:t>
            </a:r>
            <a:r>
              <a:rPr lang="zh-CN" altLang="en-US" sz="4800" b="1" dirty="0">
                <a:solidFill>
                  <a:schemeClr val="bg1"/>
                </a:solidFill>
                <a:latin typeface="华文楷体" panose="02010600040101010101" pitchFamily="2" charset="-122"/>
                <a:ea typeface="华文楷体" panose="02010600040101010101" pitchFamily="2" charset="-122"/>
              </a:rPr>
              <a:t>层板理论</a:t>
            </a:r>
            <a:endParaRPr lang="en-US" altLang="zh-CN" sz="4800" b="1"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28235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2717411"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6. </a:t>
            </a:r>
            <a:r>
              <a:rPr lang="zh-CN" altLang="en-US" sz="4000" b="1" dirty="0">
                <a:latin typeface="华文楷体" panose="02010600040101010101" pitchFamily="2" charset="-122"/>
                <a:ea typeface="华文楷体" panose="02010600040101010101" pitchFamily="2" charset="-122"/>
              </a:rPr>
              <a:t>层板理论</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3223959"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6.0 </a:t>
            </a:r>
            <a:r>
              <a:rPr lang="zh-CN" altLang="en-US" sz="3200" b="1" dirty="0">
                <a:latin typeface="华文楷体" panose="02010600040101010101" pitchFamily="2" charset="-122"/>
                <a:ea typeface="华文楷体" panose="02010600040101010101" pitchFamily="2" charset="-122"/>
              </a:rPr>
              <a:t>层板理论简述</a:t>
            </a:r>
            <a:endParaRPr lang="en-US" altLang="zh-CN" sz="3200" b="1" dirty="0">
              <a:latin typeface="华文楷体" panose="02010600040101010101" pitchFamily="2" charset="-122"/>
              <a:ea typeface="华文楷体" panose="02010600040101010101" pitchFamily="2" charset="-122"/>
            </a:endParaRPr>
          </a:p>
        </p:txBody>
      </p:sp>
      <p:pic>
        <p:nvPicPr>
          <p:cNvPr id="13" name="图片 12">
            <a:extLst>
              <a:ext uri="{FF2B5EF4-FFF2-40B4-BE49-F238E27FC236}">
                <a16:creationId xmlns:a16="http://schemas.microsoft.com/office/drawing/2014/main" id="{7D93639A-C71C-49E9-AA66-3C0FC36E6399}"/>
              </a:ext>
            </a:extLst>
          </p:cNvPr>
          <p:cNvPicPr>
            <a:picLocks noChangeAspect="1"/>
          </p:cNvPicPr>
          <p:nvPr/>
        </p:nvPicPr>
        <p:blipFill>
          <a:blip r:embed="rId3"/>
          <a:stretch>
            <a:fillRect/>
          </a:stretch>
        </p:blipFill>
        <p:spPr>
          <a:xfrm>
            <a:off x="301625" y="2214808"/>
            <a:ext cx="6951503" cy="3701340"/>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6A3A3E9-7A36-40E5-91BA-65E8DB473155}"/>
                  </a:ext>
                </a:extLst>
              </p:cNvPr>
              <p:cNvSpPr txBox="1"/>
              <p:nvPr/>
            </p:nvSpPr>
            <p:spPr>
              <a:xfrm>
                <a:off x="4378072" y="80006"/>
                <a:ext cx="6096000"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r>
                            <a:rPr lang="zh-CN" altLang="en-US">
                              <a:latin typeface="Cambria Math" panose="02040503050406030204" pitchFamily="18" charset="0"/>
                            </a:rPr>
                            <m:t>&amp;</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𝑥</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𝑦</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𝑥𝑦</m:t>
                                      </m:r>
                                    </m:sub>
                                  </m:sSub>
                                </m:e>
                              </m:eqAr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11</m:t>
                                      </m:r>
                                    </m:sub>
                                  </m:sSub>
                                  <m:r>
                                    <a:rPr lang="zh-CN" altLang="en-US" i="0">
                                      <a:latin typeface="Cambria Math" panose="02040503050406030204" pitchFamily="18" charset="0"/>
                                    </a:rPr>
                                    <m:t>&amp;&amp;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12</m:t>
                                      </m:r>
                                    </m:sub>
                                  </m:sSub>
                                  <m:r>
                                    <a:rPr lang="zh-CN" altLang="en-US" i="0">
                                      <a:latin typeface="Cambria Math" panose="02040503050406030204" pitchFamily="18" charset="0"/>
                                    </a:rPr>
                                    <m:t>&amp;&amp;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16</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12</m:t>
                                      </m:r>
                                    </m:sub>
                                  </m:sSub>
                                  <m:r>
                                    <a:rPr lang="zh-CN" altLang="en-US" i="0">
                                      <a:latin typeface="Cambria Math" panose="02040503050406030204" pitchFamily="18" charset="0"/>
                                    </a:rPr>
                                    <m:t>&amp;&amp;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22</m:t>
                                      </m:r>
                                    </m:sub>
                                  </m:sSub>
                                  <m:r>
                                    <a:rPr lang="zh-CN" altLang="en-US" i="0">
                                      <a:latin typeface="Cambria Math" panose="02040503050406030204" pitchFamily="18" charset="0"/>
                                    </a:rPr>
                                    <m:t>&amp;&amp;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26</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16</m:t>
                                      </m:r>
                                    </m:sub>
                                  </m:sSub>
                                  <m:r>
                                    <a:rPr lang="zh-CN" altLang="en-US" i="0">
                                      <a:latin typeface="Cambria Math" panose="02040503050406030204" pitchFamily="18" charset="0"/>
                                    </a:rPr>
                                    <m:t>    &amp;&amp;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26</m:t>
                                      </m:r>
                                    </m:sub>
                                  </m:sSub>
                                  <m:r>
                                    <a:rPr lang="zh-CN" altLang="en-US" i="0">
                                      <a:latin typeface="Cambria Math" panose="02040503050406030204" pitchFamily="18" charset="0"/>
                                    </a:rPr>
                                    <m:t>    &amp;&amp;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66</m:t>
                                      </m:r>
                                    </m:sub>
                                  </m:sSub>
                                </m:e>
                              </m:eqArr>
                            </m:e>
                          </m:d>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𝜀</m:t>
                                      </m:r>
                                    </m:e>
                                    <m:sub>
                                      <m:r>
                                        <a:rPr lang="zh-CN" altLang="en-US" i="1">
                                          <a:latin typeface="Cambria Math" panose="02040503050406030204" pitchFamily="18" charset="0"/>
                                        </a:rPr>
                                        <m:t>𝑥</m:t>
                                      </m:r>
                                    </m:sub>
                                    <m:sup>
                                      <m:r>
                                        <a:rPr lang="zh-CN" altLang="en-US" i="0">
                                          <a:latin typeface="Cambria Math" panose="02040503050406030204" pitchFamily="18" charset="0"/>
                                        </a:rPr>
                                        <m:t>0</m:t>
                                      </m:r>
                                    </m:sup>
                                  </m:sSubSup>
                                </m:e>
                                <m:e>
                                  <m:r>
                                    <a:rPr lang="zh-CN" altLang="en-US" i="0">
                                      <a:latin typeface="Cambria Math" panose="02040503050406030204" pitchFamily="18" charset="0"/>
                                    </a:rPr>
                                    <m:t>&amp;</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𝜀</m:t>
                                      </m:r>
                                    </m:e>
                                    <m:sub>
                                      <m:r>
                                        <a:rPr lang="zh-CN" altLang="en-US" i="1">
                                          <a:latin typeface="Cambria Math" panose="02040503050406030204" pitchFamily="18" charset="0"/>
                                        </a:rPr>
                                        <m:t>𝑦</m:t>
                                      </m:r>
                                    </m:sub>
                                    <m:sup>
                                      <m:r>
                                        <a:rPr lang="zh-CN" altLang="en-US" i="0">
                                          <a:latin typeface="Cambria Math" panose="02040503050406030204" pitchFamily="18" charset="0"/>
                                        </a:rPr>
                                        <m:t>0</m:t>
                                      </m:r>
                                    </m:sup>
                                  </m:sSubSup>
                                </m:e>
                                <m:e>
                                  <m:r>
                                    <a:rPr lang="zh-CN" altLang="en-US" i="0">
                                      <a:latin typeface="Cambria Math" panose="02040503050406030204" pitchFamily="18" charset="0"/>
                                    </a:rPr>
                                    <m:t>&amp;</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𝛾</m:t>
                                      </m:r>
                                    </m:e>
                                    <m:sub>
                                      <m:r>
                                        <a:rPr lang="zh-CN" altLang="en-US" i="1">
                                          <a:latin typeface="Cambria Math" panose="02040503050406030204" pitchFamily="18" charset="0"/>
                                        </a:rPr>
                                        <m:t>𝑥𝑦</m:t>
                                      </m:r>
                                    </m:sub>
                                    <m:sup>
                                      <m:r>
                                        <a:rPr lang="zh-CN" altLang="en-US" i="0">
                                          <a:latin typeface="Cambria Math" panose="02040503050406030204" pitchFamily="18" charset="0"/>
                                        </a:rPr>
                                        <m:t>0</m:t>
                                      </m:r>
                                    </m:sup>
                                  </m:sSubSup>
                                </m:e>
                              </m:eqAr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m>
                                <m:mPr>
                                  <m:plcHide m:val="on"/>
                                  <m:mcs>
                                    <m:mc>
                                      <m:mcPr>
                                        <m:count m:val="3"/>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16</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22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26</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16</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26</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66</m:t>
                                        </m:r>
                                      </m:sub>
                                    </m:sSub>
                                  </m:e>
                                </m:mr>
                              </m:m>
                            </m:e>
                          </m:d>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𝜅</m:t>
                                      </m:r>
                                    </m:e>
                                    <m:sub>
                                      <m:r>
                                        <a:rPr lang="zh-CN" altLang="en-US" i="1">
                                          <a:latin typeface="Cambria Math" panose="02040503050406030204" pitchFamily="18" charset="0"/>
                                        </a:rPr>
                                        <m:t>𝑥</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𝜅</m:t>
                                      </m:r>
                                    </m:e>
                                    <m:sub>
                                      <m:r>
                                        <a:rPr lang="zh-CN" altLang="en-US" i="1">
                                          <a:latin typeface="Cambria Math" panose="02040503050406030204" pitchFamily="18" charset="0"/>
                                        </a:rPr>
                                        <m:t>𝑦</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𝜅</m:t>
                                      </m:r>
                                    </m:e>
                                    <m:sub>
                                      <m:r>
                                        <a:rPr lang="zh-CN" altLang="en-US" i="1">
                                          <a:latin typeface="Cambria Math" panose="02040503050406030204" pitchFamily="18" charset="0"/>
                                        </a:rPr>
                                        <m:t>𝑥𝑦</m:t>
                                      </m:r>
                                    </m:sub>
                                  </m:sSub>
                                </m:e>
                              </m:eqArr>
                            </m:e>
                          </m:d>
                          <m:r>
                            <a:rPr lang="zh-CN" altLang="en-US" i="0">
                              <a:latin typeface="Cambria Math" panose="02040503050406030204" pitchFamily="18" charset="0"/>
                            </a:rPr>
                            <m:t>.#</m:t>
                          </m:r>
                        </m:e>
                      </m:eqArr>
                    </m:oMath>
                  </m:oMathPara>
                </a14:m>
                <a:endParaRPr lang="zh-CN" altLang="en-US" dirty="0"/>
              </a:p>
            </p:txBody>
          </p:sp>
        </mc:Choice>
        <mc:Fallback xmlns="">
          <p:sp>
            <p:nvSpPr>
              <p:cNvPr id="18" name="文本框 17">
                <a:extLst>
                  <a:ext uri="{FF2B5EF4-FFF2-40B4-BE49-F238E27FC236}">
                    <a16:creationId xmlns:a16="http://schemas.microsoft.com/office/drawing/2014/main" id="{56A3A3E9-7A36-40E5-91BA-65E8DB473155}"/>
                  </a:ext>
                </a:extLst>
              </p:cNvPr>
              <p:cNvSpPr txBox="1">
                <a:spLocks noRot="1" noChangeAspect="1" noMove="1" noResize="1" noEditPoints="1" noAdjustHandles="1" noChangeArrowheads="1" noChangeShapeType="1" noTextEdit="1"/>
              </p:cNvSpPr>
              <p:nvPr/>
            </p:nvSpPr>
            <p:spPr>
              <a:xfrm>
                <a:off x="4378072" y="80006"/>
                <a:ext cx="6096000" cy="11128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A435E1A-4DBA-4118-A41A-A28AA639E293}"/>
                  </a:ext>
                </a:extLst>
              </p:cNvPr>
              <p:cNvSpPr txBox="1"/>
              <p:nvPr/>
            </p:nvSpPr>
            <p:spPr>
              <a:xfrm>
                <a:off x="4378072" y="1107335"/>
                <a:ext cx="6096000"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r>
                            <a:rPr lang="zh-CN" altLang="en-US">
                              <a:latin typeface="Cambria Math" panose="02040503050406030204" pitchFamily="18" charset="0"/>
                            </a:rPr>
                            <m:t>&amp;</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𝑥</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𝑦</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𝑥𝑦</m:t>
                                      </m:r>
                                    </m:sub>
                                  </m:sSub>
                                </m:e>
                              </m:eqAr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11</m:t>
                                      </m:r>
                                    </m:sub>
                                  </m:sSub>
                                  <m:r>
                                    <a:rPr lang="zh-CN" altLang="en-US" i="0">
                                      <a:latin typeface="Cambria Math" panose="02040503050406030204" pitchFamily="18" charset="0"/>
                                    </a:rPr>
                                    <m:t>&amp;&amp;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12</m:t>
                                      </m:r>
                                    </m:sub>
                                  </m:sSub>
                                  <m:r>
                                    <a:rPr lang="zh-CN" altLang="en-US" i="0">
                                      <a:latin typeface="Cambria Math" panose="02040503050406030204" pitchFamily="18" charset="0"/>
                                    </a:rPr>
                                    <m:t>&amp;&amp;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16</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12</m:t>
                                      </m:r>
                                    </m:sub>
                                  </m:sSub>
                                  <m:r>
                                    <a:rPr lang="zh-CN" altLang="en-US" i="0">
                                      <a:latin typeface="Cambria Math" panose="02040503050406030204" pitchFamily="18" charset="0"/>
                                    </a:rPr>
                                    <m:t>&amp;&amp;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22</m:t>
                                      </m:r>
                                    </m:sub>
                                  </m:sSub>
                                  <m:r>
                                    <a:rPr lang="zh-CN" altLang="en-US" i="0">
                                      <a:latin typeface="Cambria Math" panose="02040503050406030204" pitchFamily="18" charset="0"/>
                                    </a:rPr>
                                    <m:t>&amp;&amp;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26</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16</m:t>
                                      </m:r>
                                    </m:sub>
                                  </m:sSub>
                                  <m:r>
                                    <a:rPr lang="zh-CN" altLang="en-US" i="0">
                                      <a:latin typeface="Cambria Math" panose="02040503050406030204" pitchFamily="18" charset="0"/>
                                    </a:rPr>
                                    <m:t>    &amp;&amp;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26</m:t>
                                      </m:r>
                                    </m:sub>
                                  </m:sSub>
                                  <m:r>
                                    <a:rPr lang="zh-CN" altLang="en-US" i="0">
                                      <a:latin typeface="Cambria Math" panose="02040503050406030204" pitchFamily="18" charset="0"/>
                                    </a:rPr>
                                    <m:t>    &amp;&amp;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66</m:t>
                                      </m:r>
                                    </m:sub>
                                  </m:sSub>
                                </m:e>
                              </m:eqArr>
                            </m:e>
                          </m:d>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𝜀</m:t>
                                      </m:r>
                                    </m:e>
                                    <m:sub>
                                      <m:r>
                                        <a:rPr lang="zh-CN" altLang="en-US" i="1">
                                          <a:latin typeface="Cambria Math" panose="02040503050406030204" pitchFamily="18" charset="0"/>
                                        </a:rPr>
                                        <m:t>𝑥</m:t>
                                      </m:r>
                                    </m:sub>
                                    <m:sup>
                                      <m:r>
                                        <a:rPr lang="zh-CN" altLang="en-US" i="0">
                                          <a:latin typeface="Cambria Math" panose="02040503050406030204" pitchFamily="18" charset="0"/>
                                        </a:rPr>
                                        <m:t>0</m:t>
                                      </m:r>
                                    </m:sup>
                                  </m:sSubSup>
                                </m:e>
                                <m:e>
                                  <m:r>
                                    <a:rPr lang="zh-CN" altLang="en-US" i="0">
                                      <a:latin typeface="Cambria Math" panose="02040503050406030204" pitchFamily="18" charset="0"/>
                                    </a:rPr>
                                    <m:t>&amp;</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𝜀</m:t>
                                      </m:r>
                                    </m:e>
                                    <m:sub>
                                      <m:r>
                                        <a:rPr lang="zh-CN" altLang="en-US" i="1">
                                          <a:latin typeface="Cambria Math" panose="02040503050406030204" pitchFamily="18" charset="0"/>
                                        </a:rPr>
                                        <m:t>𝑦</m:t>
                                      </m:r>
                                    </m:sub>
                                    <m:sup>
                                      <m:r>
                                        <a:rPr lang="zh-CN" altLang="en-US" i="0">
                                          <a:latin typeface="Cambria Math" panose="02040503050406030204" pitchFamily="18" charset="0"/>
                                        </a:rPr>
                                        <m:t>0</m:t>
                                      </m:r>
                                    </m:sup>
                                  </m:sSubSup>
                                </m:e>
                                <m:e>
                                  <m:r>
                                    <a:rPr lang="zh-CN" altLang="en-US" i="0">
                                      <a:latin typeface="Cambria Math" panose="02040503050406030204" pitchFamily="18" charset="0"/>
                                    </a:rPr>
                                    <m:t>&amp;</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𝛾</m:t>
                                      </m:r>
                                    </m:e>
                                    <m:sub>
                                      <m:r>
                                        <a:rPr lang="zh-CN" altLang="en-US" i="1">
                                          <a:latin typeface="Cambria Math" panose="02040503050406030204" pitchFamily="18" charset="0"/>
                                        </a:rPr>
                                        <m:t>𝑥𝑦</m:t>
                                      </m:r>
                                    </m:sub>
                                    <m:sup>
                                      <m:r>
                                        <a:rPr lang="zh-CN" altLang="en-US" i="0">
                                          <a:latin typeface="Cambria Math" panose="02040503050406030204" pitchFamily="18" charset="0"/>
                                        </a:rPr>
                                        <m:t>0</m:t>
                                      </m:r>
                                    </m:sup>
                                  </m:sSubSup>
                                </m:e>
                              </m:eqAr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m>
                                <m:mPr>
                                  <m:plcHide m:val="on"/>
                                  <m:mcs>
                                    <m:mc>
                                      <m:mcPr>
                                        <m:count m:val="3"/>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11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12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16</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12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22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26</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16</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26</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66</m:t>
                                        </m:r>
                                      </m:sub>
                                    </m:sSub>
                                  </m:e>
                                </m:mr>
                              </m:m>
                            </m:e>
                          </m:d>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𝜅</m:t>
                                      </m:r>
                                    </m:e>
                                    <m:sub>
                                      <m:r>
                                        <a:rPr lang="zh-CN" altLang="en-US" i="1">
                                          <a:latin typeface="Cambria Math" panose="02040503050406030204" pitchFamily="18" charset="0"/>
                                        </a:rPr>
                                        <m:t>𝑥</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𝜅</m:t>
                                      </m:r>
                                    </m:e>
                                    <m:sub>
                                      <m:r>
                                        <a:rPr lang="zh-CN" altLang="en-US" i="1">
                                          <a:latin typeface="Cambria Math" panose="02040503050406030204" pitchFamily="18" charset="0"/>
                                        </a:rPr>
                                        <m:t>𝑦</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𝜅</m:t>
                                      </m:r>
                                    </m:e>
                                    <m:sub>
                                      <m:r>
                                        <a:rPr lang="zh-CN" altLang="en-US" i="1">
                                          <a:latin typeface="Cambria Math" panose="02040503050406030204" pitchFamily="18" charset="0"/>
                                        </a:rPr>
                                        <m:t>𝑥𝑦</m:t>
                                      </m:r>
                                    </m:sub>
                                  </m:sSub>
                                </m:e>
                              </m:eqArr>
                            </m:e>
                          </m:d>
                          <m:r>
                            <a:rPr lang="zh-CN" altLang="en-US" i="0">
                              <a:latin typeface="Cambria Math" panose="02040503050406030204" pitchFamily="18" charset="0"/>
                            </a:rPr>
                            <m:t>.#</m:t>
                          </m:r>
                        </m:e>
                      </m:eqArr>
                    </m:oMath>
                  </m:oMathPara>
                </a14:m>
                <a:endParaRPr lang="zh-CN" altLang="en-US" dirty="0"/>
              </a:p>
            </p:txBody>
          </p:sp>
        </mc:Choice>
        <mc:Fallback xmlns="">
          <p:sp>
            <p:nvSpPr>
              <p:cNvPr id="19" name="文本框 18">
                <a:extLst>
                  <a:ext uri="{FF2B5EF4-FFF2-40B4-BE49-F238E27FC236}">
                    <a16:creationId xmlns:a16="http://schemas.microsoft.com/office/drawing/2014/main" id="{CA435E1A-4DBA-4118-A41A-A28AA639E293}"/>
                  </a:ext>
                </a:extLst>
              </p:cNvPr>
              <p:cNvSpPr txBox="1">
                <a:spLocks noRot="1" noChangeAspect="1" noMove="1" noResize="1" noEditPoints="1" noAdjustHandles="1" noChangeArrowheads="1" noChangeShapeType="1" noTextEdit="1"/>
              </p:cNvSpPr>
              <p:nvPr/>
            </p:nvSpPr>
            <p:spPr>
              <a:xfrm>
                <a:off x="4378072" y="1107335"/>
                <a:ext cx="6096000" cy="111280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EFE5CCB-3B63-42D3-8A57-9B412C38A275}"/>
                  </a:ext>
                </a:extLst>
              </p:cNvPr>
              <p:cNvSpPr txBox="1"/>
              <p:nvPr/>
            </p:nvSpPr>
            <p:spPr>
              <a:xfrm>
                <a:off x="6470015" y="2438591"/>
                <a:ext cx="6096000" cy="24978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r>
                            <a:rPr lang="zh-CN" altLang="en-US">
                              <a:latin typeface="Cambria Math" panose="02040503050406030204" pitchFamily="18" charset="0"/>
                            </a:rPr>
                            <m:t>&amp;</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0">
                                          <a:latin typeface="Cambria Math" panose="02040503050406030204" pitchFamily="18" charset="0"/>
                                        </a:rPr>
                                        <m:t> </m:t>
                                      </m:r>
                                    </m:e>
                                  </m:nary>
                                  <m:sSubSup>
                                    <m:sSubSupPr>
                                      <m:ctrlPr>
                                        <a:rPr lang="zh-CN" altLang="en-US" i="1">
                                          <a:solidFill>
                                            <a:srgbClr val="836967"/>
                                          </a:solidFill>
                                          <a:latin typeface="Cambria Math" panose="02040503050406030204" pitchFamily="18" charset="0"/>
                                        </a:rPr>
                                      </m:ctrlPr>
                                    </m:sSubSup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𝑄</m:t>
                                          </m:r>
                                        </m:e>
                                      </m:acc>
                                    </m:e>
                                    <m:sub>
                                      <m:r>
                                        <a:rPr lang="zh-CN" altLang="en-US" i="1">
                                          <a:latin typeface="Cambria Math" panose="02040503050406030204" pitchFamily="18" charset="0"/>
                                        </a:rPr>
                                        <m:t>𝑖𝑗</m:t>
                                      </m:r>
                                    </m:sub>
                                    <m:sup>
                                      <m:r>
                                        <a:rPr lang="zh-CN" altLang="en-US" i="1">
                                          <a:latin typeface="Cambria Math" panose="02040503050406030204" pitchFamily="18" charset="0"/>
                                        </a:rPr>
                                        <m:t>𝑘</m:t>
                                      </m:r>
                                    </m:sup>
                                  </m:sSubSup>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𝑘</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𝑘</m:t>
                                          </m:r>
                                          <m:r>
                                            <a:rPr lang="zh-CN" altLang="en-US" i="0">
                                              <a:latin typeface="Cambria Math" panose="02040503050406030204" pitchFamily="18" charset="0"/>
                                            </a:rPr>
                                            <m:t>−1</m:t>
                                          </m:r>
                                        </m:sub>
                                      </m:sSub>
                                    </m:e>
                                  </m:d>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0">
                                          <a:latin typeface="Cambria Math" panose="02040503050406030204" pitchFamily="18" charset="0"/>
                                        </a:rPr>
                                        <m:t> </m:t>
                                      </m:r>
                                    </m:e>
                                  </m:nary>
                                  <m:sSubSup>
                                    <m:sSubSupPr>
                                      <m:ctrlPr>
                                        <a:rPr lang="zh-CN" altLang="en-US" i="1">
                                          <a:solidFill>
                                            <a:srgbClr val="836967"/>
                                          </a:solidFill>
                                          <a:latin typeface="Cambria Math" panose="02040503050406030204" pitchFamily="18" charset="0"/>
                                        </a:rPr>
                                      </m:ctrlPr>
                                    </m:sSubSup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𝑄</m:t>
                                          </m:r>
                                        </m:e>
                                      </m:acc>
                                    </m:e>
                                    <m:sub>
                                      <m:r>
                                        <a:rPr lang="zh-CN" altLang="en-US" i="1">
                                          <a:latin typeface="Cambria Math" panose="02040503050406030204" pitchFamily="18" charset="0"/>
                                        </a:rPr>
                                        <m:t>𝑖𝑗</m:t>
                                      </m:r>
                                    </m:sub>
                                    <m:sup>
                                      <m:r>
                                        <a:rPr lang="zh-CN" altLang="en-US" i="1">
                                          <a:latin typeface="Cambria Math" panose="02040503050406030204" pitchFamily="18" charset="0"/>
                                        </a:rPr>
                                        <m:t>𝑘</m:t>
                                      </m:r>
                                    </m:sup>
                                  </m:sSubSup>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𝑘</m:t>
                                          </m:r>
                                        </m:sub>
                                        <m:sup>
                                          <m:r>
                                            <a:rPr lang="zh-CN" altLang="en-US" i="0">
                                              <a:latin typeface="Cambria Math" panose="02040503050406030204" pitchFamily="18" charset="0"/>
                                            </a:rPr>
                                            <m:t>2</m:t>
                                          </m:r>
                                        </m:sup>
                                      </m:sSubSup>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0">
                                              <a:latin typeface="Cambria Math" panose="02040503050406030204" pitchFamily="18" charset="0"/>
                                            </a:rPr>
                                            <m:t>2</m:t>
                                          </m:r>
                                        </m:sup>
                                      </m:sSubSup>
                                    </m:e>
                                  </m:d>
                                  <m:r>
                                    <a:rPr lang="zh-CN" altLang="en-US" i="0">
                                      <a:latin typeface="Cambria Math" panose="02040503050406030204" pitchFamily="18" charset="0"/>
                                    </a:rPr>
                                    <m:t> </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𝑖</m:t>
                                      </m:r>
                                    </m:e>
                                    <m:e>
                                      <m:r>
                                        <a:rPr lang="zh-CN" altLang="en-US" i="1">
                                          <a:latin typeface="Cambria Math" panose="02040503050406030204" pitchFamily="18" charset="0"/>
                                        </a:rPr>
                                        <m:t>𝑗</m:t>
                                      </m:r>
                                    </m:e>
                                    <m:e>
                                      <m:r>
                                        <a:rPr lang="zh-CN" altLang="en-US" i="0">
                                          <a:latin typeface="Cambria Math" panose="02040503050406030204" pitchFamily="18" charset="0"/>
                                        </a:rPr>
                                        <m:t>=1,2</m:t>
                                      </m:r>
                                      <m:r>
                                        <a:rPr lang="en-US" altLang="zh-CN" b="0" i="1" smtClean="0">
                                          <a:latin typeface="Cambria Math" panose="02040503050406030204" pitchFamily="18" charset="0"/>
                                        </a:rPr>
                                        <m:t>,</m:t>
                                      </m:r>
                                      <m:r>
                                        <a:rPr lang="zh-CN" altLang="en-US" i="0">
                                          <a:latin typeface="Cambria Math" panose="02040503050406030204" pitchFamily="18" charset="0"/>
                                        </a:rPr>
                                        <m:t>6</m:t>
                                      </m:r>
                                    </m:e>
                                  </m:d>
                                  <m:r>
                                    <a:rPr lang="zh-CN" altLang="en-US" i="0">
                                      <a:latin typeface="Cambria Math" panose="02040503050406030204" pitchFamily="18" charset="0"/>
                                    </a:rPr>
                                    <m:t>##</m:t>
                                  </m:r>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3</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0">
                                          <a:latin typeface="Cambria Math" panose="02040503050406030204" pitchFamily="18" charset="0"/>
                                        </a:rPr>
                                        <m:t> </m:t>
                                      </m:r>
                                    </m:e>
                                  </m:nary>
                                  <m:sSubSup>
                                    <m:sSubSupPr>
                                      <m:ctrlPr>
                                        <a:rPr lang="zh-CN" altLang="en-US" i="1">
                                          <a:solidFill>
                                            <a:srgbClr val="836967"/>
                                          </a:solidFill>
                                          <a:latin typeface="Cambria Math" panose="02040503050406030204" pitchFamily="18" charset="0"/>
                                        </a:rPr>
                                      </m:ctrlPr>
                                    </m:sSubSup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𝑄</m:t>
                                          </m:r>
                                        </m:e>
                                      </m:acc>
                                    </m:e>
                                    <m:sub>
                                      <m:r>
                                        <a:rPr lang="zh-CN" altLang="en-US" i="1">
                                          <a:latin typeface="Cambria Math" panose="02040503050406030204" pitchFamily="18" charset="0"/>
                                        </a:rPr>
                                        <m:t>𝑦</m:t>
                                      </m:r>
                                    </m:sub>
                                    <m:sup>
                                      <m:r>
                                        <a:rPr lang="zh-CN" altLang="en-US" i="1">
                                          <a:latin typeface="Cambria Math" panose="02040503050406030204" pitchFamily="18" charset="0"/>
                                        </a:rPr>
                                        <m:t>𝑘</m:t>
                                      </m:r>
                                    </m:sup>
                                  </m:sSubSup>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𝑘</m:t>
                                          </m:r>
                                        </m:sub>
                                        <m:sup>
                                          <m:r>
                                            <a:rPr lang="zh-CN" altLang="en-US" i="0">
                                              <a:latin typeface="Cambria Math" panose="02040503050406030204" pitchFamily="18" charset="0"/>
                                            </a:rPr>
                                            <m:t>3</m:t>
                                          </m:r>
                                        </m:sup>
                                      </m:sSubSup>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0">
                                              <a:latin typeface="Cambria Math" panose="02040503050406030204" pitchFamily="18" charset="0"/>
                                            </a:rPr>
                                            <m:t>3</m:t>
                                          </m:r>
                                        </m:sup>
                                      </m:sSubSup>
                                    </m:e>
                                  </m:d>
                                </m:e>
                              </m:eqArr>
                            </m:e>
                          </m:d>
                          <m:r>
                            <a:rPr lang="zh-CN" altLang="en-US" i="0">
                              <a:latin typeface="Cambria Math" panose="02040503050406030204" pitchFamily="18" charset="0"/>
                            </a:rPr>
                            <m:t>#</m:t>
                          </m:r>
                        </m:e>
                      </m:eqArr>
                    </m:oMath>
                  </m:oMathPara>
                </a14:m>
                <a:endParaRPr lang="zh-CN" altLang="en-US" dirty="0"/>
              </a:p>
            </p:txBody>
          </p:sp>
        </mc:Choice>
        <mc:Fallback xmlns="">
          <p:sp>
            <p:nvSpPr>
              <p:cNvPr id="21" name="文本框 20">
                <a:extLst>
                  <a:ext uri="{FF2B5EF4-FFF2-40B4-BE49-F238E27FC236}">
                    <a16:creationId xmlns:a16="http://schemas.microsoft.com/office/drawing/2014/main" id="{4EFE5CCB-3B63-42D3-8A57-9B412C38A275}"/>
                  </a:ext>
                </a:extLst>
              </p:cNvPr>
              <p:cNvSpPr txBox="1">
                <a:spLocks noRot="1" noChangeAspect="1" noMove="1" noResize="1" noEditPoints="1" noAdjustHandles="1" noChangeArrowheads="1" noChangeShapeType="1" noTextEdit="1"/>
              </p:cNvSpPr>
              <p:nvPr/>
            </p:nvSpPr>
            <p:spPr>
              <a:xfrm>
                <a:off x="6470015" y="2438591"/>
                <a:ext cx="6096000" cy="24978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5595BBE-7B80-427A-B4D9-8C7A3AC434D8}"/>
                  </a:ext>
                </a:extLst>
              </p:cNvPr>
              <p:cNvSpPr txBox="1"/>
              <p:nvPr/>
            </p:nvSpPr>
            <p:spPr>
              <a:xfrm>
                <a:off x="2058354" y="5916148"/>
                <a:ext cx="2264887" cy="589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r>
                            <a:rPr lang="zh-CN" altLang="en-US">
                              <a:latin typeface="Cambria Math" panose="02040503050406030204" pitchFamily="18" charset="0"/>
                            </a:rPr>
                            <m:t>&amp;</m:t>
                          </m:r>
                          <m:d>
                            <m:dPr>
                              <m:begChr m:val="["/>
                              <m:endChr m:val="]"/>
                              <m:ctrlPr>
                                <a:rPr lang="zh-CN" altLang="en-US" i="1">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𝑁</m:t>
                                    </m:r>
                                  </m:e>
                                </m:mr>
                                <m:mr>
                                  <m:e>
                                    <m:r>
                                      <a:rPr lang="zh-CN" altLang="en-US" i="1">
                                        <a:latin typeface="Cambria Math" panose="02040503050406030204" pitchFamily="18" charset="0"/>
                                      </a:rPr>
                                      <m:t>𝑀</m:t>
                                    </m:r>
                                  </m:e>
                                </m:mr>
                              </m:m>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𝐴</m:t>
                                    </m:r>
                                  </m:e>
                                  <m:e>
                                    <m:r>
                                      <a:rPr lang="zh-CN" altLang="en-US" i="1">
                                        <a:latin typeface="Cambria Math" panose="02040503050406030204" pitchFamily="18" charset="0"/>
                                      </a:rPr>
                                      <m:t>𝐵</m:t>
                                    </m:r>
                                  </m:e>
                                </m:mr>
                                <m:mr>
                                  <m:e>
                                    <m:r>
                                      <a:rPr lang="zh-CN" altLang="en-US" i="1">
                                        <a:latin typeface="Cambria Math" panose="02040503050406030204" pitchFamily="18" charset="0"/>
                                      </a:rPr>
                                      <m:t>𝐵</m:t>
                                    </m:r>
                                  </m:e>
                                  <m:e>
                                    <m:r>
                                      <a:rPr lang="zh-CN" altLang="en-US" i="1">
                                        <a:latin typeface="Cambria Math" panose="02040503050406030204" pitchFamily="18" charset="0"/>
                                      </a:rPr>
                                      <m:t>𝐷</m:t>
                                    </m:r>
                                  </m:e>
                                </m:mr>
                              </m:m>
                            </m:e>
                          </m:d>
                          <m:d>
                            <m:dPr>
                              <m:begChr m:val="["/>
                              <m:endChr m:val="]"/>
                              <m:ctrlPr>
                                <a:rPr lang="zh-CN" altLang="en-US" i="1">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𝜀</m:t>
                                        </m:r>
                                      </m:e>
                                      <m:sup>
                                        <m:r>
                                          <a:rPr lang="zh-CN" altLang="en-US" i="0">
                                            <a:latin typeface="Cambria Math" panose="02040503050406030204" pitchFamily="18" charset="0"/>
                                          </a:rPr>
                                          <m:t>0</m:t>
                                        </m:r>
                                      </m:sup>
                                    </m:sSup>
                                  </m:e>
                                </m:mr>
                                <m:mr>
                                  <m:e>
                                    <m:r>
                                      <a:rPr lang="zh-CN" altLang="en-US" i="1">
                                        <a:latin typeface="Cambria Math" panose="02040503050406030204" pitchFamily="18" charset="0"/>
                                      </a:rPr>
                                      <m:t>𝜅</m:t>
                                    </m:r>
                                  </m:e>
                                </m:mr>
                              </m:m>
                            </m:e>
                          </m:d>
                          <m:r>
                            <a:rPr lang="zh-CN" altLang="en-US" i="0">
                              <a:latin typeface="Cambria Math" panose="02040503050406030204" pitchFamily="18" charset="0"/>
                            </a:rPr>
                            <m:t>.#</m:t>
                          </m:r>
                        </m:e>
                      </m:eqArr>
                    </m:oMath>
                  </m:oMathPara>
                </a14:m>
                <a:endParaRPr lang="zh-CN" altLang="en-US" dirty="0"/>
              </a:p>
            </p:txBody>
          </p:sp>
        </mc:Choice>
        <mc:Fallback xmlns="">
          <p:sp>
            <p:nvSpPr>
              <p:cNvPr id="23" name="文本框 22">
                <a:extLst>
                  <a:ext uri="{FF2B5EF4-FFF2-40B4-BE49-F238E27FC236}">
                    <a16:creationId xmlns:a16="http://schemas.microsoft.com/office/drawing/2014/main" id="{05595BBE-7B80-427A-B4D9-8C7A3AC434D8}"/>
                  </a:ext>
                </a:extLst>
              </p:cNvPr>
              <p:cNvSpPr txBox="1">
                <a:spLocks noRot="1" noChangeAspect="1" noMove="1" noResize="1" noEditPoints="1" noAdjustHandles="1" noChangeArrowheads="1" noChangeShapeType="1" noTextEdit="1"/>
              </p:cNvSpPr>
              <p:nvPr/>
            </p:nvSpPr>
            <p:spPr>
              <a:xfrm>
                <a:off x="2058354" y="5916148"/>
                <a:ext cx="2264887" cy="5896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0AB65FA-09BD-4E08-B699-8CD99CE6972D}"/>
                  </a:ext>
                </a:extLst>
              </p:cNvPr>
              <p:cNvSpPr txBox="1"/>
              <p:nvPr/>
            </p:nvSpPr>
            <p:spPr>
              <a:xfrm>
                <a:off x="4323241" y="5916148"/>
                <a:ext cx="1963262" cy="589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r>
                            <a:rPr lang="zh-CN" altLang="en-US">
                              <a:latin typeface="Cambria Math" panose="02040503050406030204" pitchFamily="18" charset="0"/>
                            </a:rPr>
                            <m:t>&amp;</m:t>
                          </m:r>
                          <m:d>
                            <m:dPr>
                              <m:begChr m:val="["/>
                              <m:endChr m:val="]"/>
                              <m:ctrlPr>
                                <a:rPr lang="zh-CN" altLang="en-US" i="1">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𝜀</m:t>
                                        </m:r>
                                      </m:e>
                                      <m:sup>
                                        <m:r>
                                          <a:rPr lang="zh-CN" altLang="en-US" i="0">
                                            <a:latin typeface="Cambria Math" panose="02040503050406030204" pitchFamily="18" charset="0"/>
                                          </a:rPr>
                                          <m:t>0</m:t>
                                        </m:r>
                                      </m:sup>
                                    </m:sSup>
                                  </m:e>
                                </m:mr>
                                <m:mr>
                                  <m:e>
                                    <m:r>
                                      <a:rPr lang="zh-CN" altLang="en-US" i="1">
                                        <a:latin typeface="Cambria Math" panose="02040503050406030204" pitchFamily="18" charset="0"/>
                                      </a:rPr>
                                      <m:t>𝜅</m:t>
                                    </m:r>
                                  </m:e>
                                </m:mr>
                              </m:m>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𝑎</m:t>
                                    </m:r>
                                  </m:e>
                                  <m:e>
                                    <m:r>
                                      <a:rPr lang="zh-CN" altLang="en-US" i="1">
                                        <a:latin typeface="Cambria Math" panose="02040503050406030204" pitchFamily="18" charset="0"/>
                                      </a:rPr>
                                      <m:t>𝑏</m:t>
                                    </m:r>
                                  </m:e>
                                </m:mr>
                                <m:mr>
                                  <m:e>
                                    <m:r>
                                      <a:rPr lang="zh-CN" altLang="en-US" i="1">
                                        <a:latin typeface="Cambria Math" panose="02040503050406030204" pitchFamily="18" charset="0"/>
                                      </a:rPr>
                                      <m:t>𝑐</m:t>
                                    </m:r>
                                  </m:e>
                                  <m:e>
                                    <m:r>
                                      <a:rPr lang="zh-CN" altLang="en-US" i="1">
                                        <a:latin typeface="Cambria Math" panose="02040503050406030204" pitchFamily="18" charset="0"/>
                                      </a:rPr>
                                      <m:t>𝑑</m:t>
                                    </m:r>
                                  </m:e>
                                </m:mr>
                              </m:m>
                            </m:e>
                          </m:d>
                          <m:d>
                            <m:dPr>
                              <m:begChr m:val="["/>
                              <m:endChr m:val="]"/>
                              <m:ctrlPr>
                                <a:rPr lang="zh-CN" altLang="en-US" i="1">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𝑁</m:t>
                                    </m:r>
                                  </m:e>
                                </m:mr>
                                <m:mr>
                                  <m:e>
                                    <m:r>
                                      <a:rPr lang="zh-CN" altLang="en-US" i="1">
                                        <a:latin typeface="Cambria Math" panose="02040503050406030204" pitchFamily="18" charset="0"/>
                                      </a:rPr>
                                      <m:t>𝑀</m:t>
                                    </m:r>
                                  </m:e>
                                </m:mr>
                              </m:m>
                            </m:e>
                          </m:d>
                          <m:r>
                            <a:rPr lang="zh-CN" altLang="en-US" i="0">
                              <a:latin typeface="Cambria Math" panose="02040503050406030204" pitchFamily="18" charset="0"/>
                            </a:rPr>
                            <m:t>.#</m:t>
                          </m:r>
                        </m:e>
                      </m:eqArr>
                    </m:oMath>
                  </m:oMathPara>
                </a14:m>
                <a:endParaRPr lang="zh-CN" altLang="en-US" dirty="0"/>
              </a:p>
            </p:txBody>
          </p:sp>
        </mc:Choice>
        <mc:Fallback xmlns="">
          <p:sp>
            <p:nvSpPr>
              <p:cNvPr id="25" name="文本框 24">
                <a:extLst>
                  <a:ext uri="{FF2B5EF4-FFF2-40B4-BE49-F238E27FC236}">
                    <a16:creationId xmlns:a16="http://schemas.microsoft.com/office/drawing/2014/main" id="{30AB65FA-09BD-4E08-B699-8CD99CE6972D}"/>
                  </a:ext>
                </a:extLst>
              </p:cNvPr>
              <p:cNvSpPr txBox="1">
                <a:spLocks noRot="1" noChangeAspect="1" noMove="1" noResize="1" noEditPoints="1" noAdjustHandles="1" noChangeArrowheads="1" noChangeShapeType="1" noTextEdit="1"/>
              </p:cNvSpPr>
              <p:nvPr/>
            </p:nvSpPr>
            <p:spPr>
              <a:xfrm>
                <a:off x="4323241" y="5916148"/>
                <a:ext cx="1963262" cy="58964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113169E-CBEF-4D05-9A26-9F0609BDB0DB}"/>
                  </a:ext>
                </a:extLst>
              </p:cNvPr>
              <p:cNvSpPr txBox="1"/>
              <p:nvPr/>
            </p:nvSpPr>
            <p:spPr>
              <a:xfrm>
                <a:off x="7354889" y="5080225"/>
                <a:ext cx="2398711" cy="13408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r>
                            <a:rPr lang="zh-CN" altLang="en-US">
                              <a:latin typeface="Cambria Math" panose="02040503050406030204" pitchFamily="18" charset="0"/>
                            </a:rPr>
                            <m:t>&amp;</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𝑎</m:t>
                                  </m:r>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𝐴</m:t>
                                      </m:r>
                                    </m:e>
                                    <m:sup>
                                      <m:r>
                                        <a:rPr lang="zh-CN" altLang="en-US" i="0">
                                          <a:latin typeface="Cambria Math" panose="02040503050406030204" pitchFamily="18" charset="0"/>
                                        </a:rPr>
                                        <m:t>−1</m:t>
                                      </m:r>
                                    </m:sup>
                                  </m:sSup>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𝐵</m:t>
                                      </m:r>
                                    </m:e>
                                    <m:sup>
                                      <m:r>
                                        <a:rPr lang="zh-CN" altLang="en-US" i="0">
                                          <a:latin typeface="Cambria Math" panose="02040503050406030204" pitchFamily="18" charset="0"/>
                                        </a:rPr>
                                        <m:t>∗</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𝐷</m:t>
                                      </m:r>
                                    </m:e>
                                    <m:sup>
                                      <m:r>
                                        <a:rPr lang="zh-CN" altLang="en-US" i="0">
                                          <a:latin typeface="Cambria Math" panose="02040503050406030204" pitchFamily="18" charset="0"/>
                                        </a:rPr>
                                        <m:t>∗−1</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𝐶</m:t>
                                      </m:r>
                                    </m:e>
                                    <m:sup>
                                      <m:r>
                                        <a:rPr lang="zh-CN" altLang="en-US" i="0">
                                          <a:latin typeface="Cambria Math" panose="02040503050406030204" pitchFamily="18" charset="0"/>
                                        </a:rPr>
                                        <m:t>∗</m:t>
                                      </m:r>
                                    </m:sup>
                                  </m:sSup>
                                </m:e>
                                <m:e>
                                  <m:r>
                                    <a:rPr lang="zh-CN" altLang="en-US" i="0">
                                      <a:latin typeface="Cambria Math" panose="02040503050406030204" pitchFamily="18" charset="0"/>
                                    </a:rPr>
                                    <m:t>&amp;</m:t>
                                  </m:r>
                                  <m:r>
                                    <a:rPr lang="zh-CN" altLang="en-US" i="1">
                                      <a:latin typeface="Cambria Math" panose="02040503050406030204" pitchFamily="18" charset="0"/>
                                    </a:rPr>
                                    <m:t>𝑏</m:t>
                                  </m:r>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𝐵</m:t>
                                      </m:r>
                                    </m:e>
                                    <m:sup>
                                      <m:r>
                                        <a:rPr lang="zh-CN" altLang="en-US" i="0">
                                          <a:latin typeface="Cambria Math" panose="02040503050406030204" pitchFamily="18" charset="0"/>
                                        </a:rPr>
                                        <m:t>∗</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𝐷</m:t>
                                      </m:r>
                                    </m:e>
                                    <m:sup>
                                      <m:r>
                                        <a:rPr lang="zh-CN" altLang="en-US" i="0">
                                          <a:latin typeface="Cambria Math" panose="02040503050406030204" pitchFamily="18" charset="0"/>
                                        </a:rPr>
                                        <m:t>∗−1</m:t>
                                      </m:r>
                                    </m:sup>
                                  </m:sSup>
                                </m:e>
                                <m:e>
                                  <m:r>
                                    <a:rPr lang="zh-CN" altLang="en-US" i="0">
                                      <a:latin typeface="Cambria Math" panose="02040503050406030204" pitchFamily="18" charset="0"/>
                                    </a:rPr>
                                    <m:t>&amp;</m:t>
                                  </m:r>
                                  <m:r>
                                    <a:rPr lang="zh-CN" altLang="en-US" i="1">
                                      <a:latin typeface="Cambria Math" panose="02040503050406030204" pitchFamily="18" charset="0"/>
                                    </a:rPr>
                                    <m:t>𝑐</m:t>
                                  </m:r>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𝐷</m:t>
                                      </m:r>
                                    </m:e>
                                    <m:sup>
                                      <m:r>
                                        <a:rPr lang="zh-CN" altLang="en-US" i="0">
                                          <a:latin typeface="Cambria Math" panose="02040503050406030204" pitchFamily="18" charset="0"/>
                                        </a:rPr>
                                        <m:t>∗−1</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𝐶</m:t>
                                      </m:r>
                                    </m:e>
                                    <m:sup>
                                      <m:r>
                                        <a:rPr lang="zh-CN" altLang="en-US" i="0">
                                          <a:latin typeface="Cambria Math" panose="02040503050406030204" pitchFamily="18" charset="0"/>
                                        </a:rPr>
                                        <m:t>∗</m:t>
                                      </m:r>
                                    </m:sup>
                                  </m:sSup>
                                </m:e>
                                <m:e>
                                  <m:r>
                                    <a:rPr lang="zh-CN" altLang="en-US" i="0">
                                      <a:latin typeface="Cambria Math" panose="02040503050406030204" pitchFamily="18" charset="0"/>
                                    </a:rPr>
                                    <m:t>&amp;</m:t>
                                  </m:r>
                                  <m:r>
                                    <a:rPr lang="zh-CN" altLang="en-US" i="1">
                                      <a:latin typeface="Cambria Math" panose="02040503050406030204" pitchFamily="18" charset="0"/>
                                    </a:rPr>
                                    <m:t>𝑑</m:t>
                                  </m:r>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𝐷</m:t>
                                      </m:r>
                                    </m:e>
                                    <m:sup>
                                      <m:r>
                                        <a:rPr lang="zh-CN" altLang="en-US" i="0">
                                          <a:latin typeface="Cambria Math" panose="02040503050406030204" pitchFamily="18" charset="0"/>
                                        </a:rPr>
                                        <m:t>∗−1</m:t>
                                      </m:r>
                                    </m:sup>
                                  </m:sSup>
                                </m:e>
                              </m:eqArr>
                            </m:e>
                          </m:d>
                          <m:r>
                            <a:rPr lang="zh-CN" altLang="en-US" i="0">
                              <a:latin typeface="Cambria Math" panose="02040503050406030204" pitchFamily="18" charset="0"/>
                            </a:rPr>
                            <m:t>#</m:t>
                          </m:r>
                        </m:e>
                      </m:eqArr>
                    </m:oMath>
                  </m:oMathPara>
                </a14:m>
                <a:endParaRPr lang="zh-CN" altLang="en-US" dirty="0"/>
              </a:p>
            </p:txBody>
          </p:sp>
        </mc:Choice>
        <mc:Fallback xmlns="">
          <p:sp>
            <p:nvSpPr>
              <p:cNvPr id="27" name="文本框 26">
                <a:extLst>
                  <a:ext uri="{FF2B5EF4-FFF2-40B4-BE49-F238E27FC236}">
                    <a16:creationId xmlns:a16="http://schemas.microsoft.com/office/drawing/2014/main" id="{2113169E-CBEF-4D05-9A26-9F0609BDB0DB}"/>
                  </a:ext>
                </a:extLst>
              </p:cNvPr>
              <p:cNvSpPr txBox="1">
                <a:spLocks noRot="1" noChangeAspect="1" noMove="1" noResize="1" noEditPoints="1" noAdjustHandles="1" noChangeArrowheads="1" noChangeShapeType="1" noTextEdit="1"/>
              </p:cNvSpPr>
              <p:nvPr/>
            </p:nvSpPr>
            <p:spPr>
              <a:xfrm>
                <a:off x="7354889" y="5080225"/>
                <a:ext cx="2398711" cy="134088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A568830-EEED-4181-873D-3EAB79C4FB4B}"/>
                  </a:ext>
                </a:extLst>
              </p:cNvPr>
              <p:cNvSpPr txBox="1"/>
              <p:nvPr/>
            </p:nvSpPr>
            <p:spPr>
              <a:xfrm>
                <a:off x="9707722" y="5221112"/>
                <a:ext cx="2131060"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r>
                            <a:rPr lang="zh-CN" altLang="en-US">
                              <a:latin typeface="Cambria Math" panose="02040503050406030204" pitchFamily="18" charset="0"/>
                            </a:rPr>
                            <m:t>&amp;</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𝐵</m:t>
                                      </m:r>
                                    </m:e>
                                    <m:sup>
                                      <m:r>
                                        <a:rPr lang="zh-CN" altLang="en-US" i="0">
                                          <a:latin typeface="Cambria Math" panose="02040503050406030204" pitchFamily="18" charset="0"/>
                                        </a:rPr>
                                        <m:t>∗</m:t>
                                      </m:r>
                                    </m:sup>
                                  </m:sSup>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𝐴</m:t>
                                      </m:r>
                                    </m:e>
                                    <m:sup>
                                      <m:r>
                                        <a:rPr lang="zh-CN" altLang="en-US" i="0">
                                          <a:latin typeface="Cambria Math" panose="02040503050406030204" pitchFamily="18" charset="0"/>
                                        </a:rPr>
                                        <m:t>−1</m:t>
                                      </m:r>
                                    </m:sup>
                                  </m:sSup>
                                  <m:r>
                                    <a:rPr lang="zh-CN" altLang="en-US" i="1">
                                      <a:latin typeface="Cambria Math" panose="02040503050406030204" pitchFamily="18" charset="0"/>
                                    </a:rPr>
                                    <m:t>𝐵</m:t>
                                  </m:r>
                                </m:e>
                                <m:e>
                                  <m:r>
                                    <a:rPr lang="zh-CN" altLang="en-US" i="0">
                                      <a:latin typeface="Cambria Math" panose="02040503050406030204" pitchFamily="18" charset="0"/>
                                    </a:rPr>
                                    <m:t>&amp;</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𝐶</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i="1">
                                      <a:latin typeface="Cambria Math" panose="02040503050406030204" pitchFamily="18" charset="0"/>
                                    </a:rPr>
                                    <m:t>𝐵</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𝐴</m:t>
                                      </m:r>
                                    </m:e>
                                    <m:sup>
                                      <m:r>
                                        <a:rPr lang="zh-CN" altLang="en-US" i="0">
                                          <a:latin typeface="Cambria Math" panose="02040503050406030204" pitchFamily="18" charset="0"/>
                                        </a:rPr>
                                        <m:t>−1</m:t>
                                      </m:r>
                                    </m:sup>
                                  </m:sSup>
                                </m:e>
                                <m:e>
                                  <m:r>
                                    <a:rPr lang="zh-CN" altLang="en-US" i="0">
                                      <a:latin typeface="Cambria Math" panose="02040503050406030204" pitchFamily="18" charset="0"/>
                                    </a:rPr>
                                    <m:t>&amp;</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𝐷</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𝐵</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𝐴</m:t>
                                      </m:r>
                                    </m:e>
                                    <m:sup>
                                      <m:r>
                                        <a:rPr lang="zh-CN" altLang="en-US" i="0">
                                          <a:latin typeface="Cambria Math" panose="02040503050406030204" pitchFamily="18" charset="0"/>
                                        </a:rPr>
                                        <m:t>−1</m:t>
                                      </m:r>
                                    </m:sup>
                                  </m:sSup>
                                  <m:r>
                                    <a:rPr lang="zh-CN" altLang="en-US" i="1">
                                      <a:latin typeface="Cambria Math" panose="02040503050406030204" pitchFamily="18" charset="0"/>
                                    </a:rPr>
                                    <m:t>𝐵</m:t>
                                  </m:r>
                                </m:e>
                              </m:eqArr>
                            </m:e>
                          </m:d>
                          <m:r>
                            <a:rPr lang="zh-CN" altLang="en-US" i="0">
                              <a:latin typeface="Cambria Math" panose="02040503050406030204" pitchFamily="18" charset="0"/>
                            </a:rPr>
                            <m:t>#</m:t>
                          </m:r>
                        </m:e>
                      </m:eqArr>
                    </m:oMath>
                  </m:oMathPara>
                </a14:m>
                <a:endParaRPr lang="zh-CN" altLang="en-US" dirty="0"/>
              </a:p>
            </p:txBody>
          </p:sp>
        </mc:Choice>
        <mc:Fallback xmlns="">
          <p:sp>
            <p:nvSpPr>
              <p:cNvPr id="29" name="文本框 28">
                <a:extLst>
                  <a:ext uri="{FF2B5EF4-FFF2-40B4-BE49-F238E27FC236}">
                    <a16:creationId xmlns:a16="http://schemas.microsoft.com/office/drawing/2014/main" id="{DA568830-EEED-4181-873D-3EAB79C4FB4B}"/>
                  </a:ext>
                </a:extLst>
              </p:cNvPr>
              <p:cNvSpPr txBox="1">
                <a:spLocks noRot="1" noChangeAspect="1" noMove="1" noResize="1" noEditPoints="1" noAdjustHandles="1" noChangeArrowheads="1" noChangeShapeType="1" noTextEdit="1"/>
              </p:cNvSpPr>
              <p:nvPr/>
            </p:nvSpPr>
            <p:spPr>
              <a:xfrm>
                <a:off x="9707722" y="5221112"/>
                <a:ext cx="2131060" cy="97661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324852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2717411"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6. </a:t>
            </a:r>
            <a:r>
              <a:rPr lang="zh-CN" altLang="en-US" sz="4000" b="1" dirty="0">
                <a:latin typeface="华文楷体" panose="02010600040101010101" pitchFamily="2" charset="-122"/>
                <a:ea typeface="华文楷体" panose="02010600040101010101" pitchFamily="2" charset="-122"/>
              </a:rPr>
              <a:t>层板理论</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3685624"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6.0 </a:t>
            </a:r>
            <a:r>
              <a:rPr lang="zh-CN" altLang="en-US" sz="3200" b="1" dirty="0">
                <a:latin typeface="华文楷体" panose="02010600040101010101" pitchFamily="2" charset="-122"/>
                <a:ea typeface="华文楷体" panose="02010600040101010101" pitchFamily="2" charset="-122"/>
              </a:rPr>
              <a:t>层合板性能分析</a:t>
            </a:r>
            <a:endParaRPr lang="en-US" altLang="zh-CN" sz="3200" b="1" dirty="0">
              <a:latin typeface="华文楷体" panose="02010600040101010101" pitchFamily="2" charset="-122"/>
              <a:ea typeface="华文楷体" panose="02010600040101010101" pitchFamily="2" charset="-122"/>
            </a:endParaRPr>
          </a:p>
        </p:txBody>
      </p:sp>
      <p:pic>
        <p:nvPicPr>
          <p:cNvPr id="20" name="图片 19">
            <a:extLst>
              <a:ext uri="{FF2B5EF4-FFF2-40B4-BE49-F238E27FC236}">
                <a16:creationId xmlns:a16="http://schemas.microsoft.com/office/drawing/2014/main" id="{B2731EBC-B9CA-40EE-B4C4-8065942861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32119" y="1814830"/>
            <a:ext cx="6479285" cy="4401204"/>
          </a:xfrm>
          <a:prstGeom prst="rect">
            <a:avLst/>
          </a:prstGeom>
          <a:noFill/>
          <a:ln>
            <a:noFill/>
          </a:ln>
        </p:spPr>
      </p:pic>
      <mc:AlternateContent xmlns:mc="http://schemas.openxmlformats.org/markup-compatibility/2006" xmlns:a14="http://schemas.microsoft.com/office/drawing/2010/main">
        <mc:Choice Requires="a14">
          <p:sp>
            <p:nvSpPr>
              <p:cNvPr id="22" name="TextBox 9">
                <a:extLst>
                  <a:ext uri="{FF2B5EF4-FFF2-40B4-BE49-F238E27FC236}">
                    <a16:creationId xmlns:a16="http://schemas.microsoft.com/office/drawing/2014/main" id="{B734AB42-B7A3-4DA7-86CB-D8C7FA33F77B}"/>
                  </a:ext>
                </a:extLst>
              </p:cNvPr>
              <p:cNvSpPr txBox="1">
                <a:spLocks noChangeArrowheads="1"/>
              </p:cNvSpPr>
              <p:nvPr/>
            </p:nvSpPr>
            <p:spPr bwMode="auto">
              <a:xfrm>
                <a:off x="702469" y="1874765"/>
                <a:ext cx="4749753" cy="4401205"/>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buFont typeface="Arial" panose="020B0604020202020204" pitchFamily="34" charset="0"/>
                  <a:buChar char="•"/>
                </a:pPr>
                <a:r>
                  <a:rPr lang="zh-CN" altLang="zh-CN" sz="2800" dirty="0"/>
                  <a:t>实例化除铺层顺序外完全相同的层合板</a:t>
                </a:r>
                <a14:m>
                  <m:oMath xmlns:m="http://schemas.openxmlformats.org/officeDocument/2006/math">
                    <m:sSub>
                      <m:sSubPr>
                        <m:ctrlPr>
                          <a:rPr lang="zh-CN" altLang="zh-CN" sz="2800" i="1">
                            <a:latin typeface="Cambria Math" panose="02040503050406030204" pitchFamily="18" charset="0"/>
                          </a:rPr>
                        </m:ctrlPr>
                      </m:sSubPr>
                      <m:e>
                        <m:d>
                          <m:dPr>
                            <m:begChr m:val="["/>
                            <m:endChr m:val="]"/>
                            <m:ctrlPr>
                              <a:rPr lang="zh-CN" altLang="zh-CN" sz="2800" i="1">
                                <a:latin typeface="Cambria Math" panose="02040503050406030204" pitchFamily="18" charset="0"/>
                              </a:rPr>
                            </m:ctrlPr>
                          </m:dPr>
                          <m:e>
                            <m:r>
                              <a:rPr lang="zh-CN"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a:latin typeface="Cambria Math" panose="02040503050406030204" pitchFamily="18" charset="0"/>
                                  </a:rPr>
                                  <m:t>45</m:t>
                                </m:r>
                              </m:e>
                              <m:sup>
                                <m:r>
                                  <a:rPr lang="en-US" altLang="zh-CN" sz="2800" i="1">
                                    <a:latin typeface="Cambria Math" panose="02040503050406030204" pitchFamily="18" charset="0"/>
                                  </a:rPr>
                                  <m:t>𝑜</m:t>
                                </m:r>
                              </m:sup>
                            </m:sSup>
                          </m:e>
                        </m:d>
                      </m:e>
                      <m:sub>
                        <m:r>
                          <a:rPr lang="en-US" altLang="zh-CN" sz="2800" i="1">
                            <a:latin typeface="Cambria Math" panose="02040503050406030204" pitchFamily="18" charset="0"/>
                          </a:rPr>
                          <m:t>𝑇</m:t>
                        </m:r>
                      </m:sub>
                    </m:sSub>
                  </m:oMath>
                </a14:m>
                <a:r>
                  <a:rPr lang="zh-CN" altLang="zh-CN" sz="2800" dirty="0"/>
                  <a:t>和</a:t>
                </a:r>
                <a14:m>
                  <m:oMath xmlns:m="http://schemas.openxmlformats.org/officeDocument/2006/math">
                    <m:sSub>
                      <m:sSubPr>
                        <m:ctrlPr>
                          <a:rPr lang="zh-CN" altLang="zh-CN" sz="2800" i="1">
                            <a:latin typeface="Cambria Math" panose="02040503050406030204" pitchFamily="18" charset="0"/>
                          </a:rPr>
                        </m:ctrlPr>
                      </m:sSubPr>
                      <m:e>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0</m:t>
                            </m:r>
                          </m:e>
                        </m:d>
                      </m:e>
                      <m:sub>
                        <m:r>
                          <a:rPr lang="en-US" altLang="zh-CN" sz="2800" i="1">
                            <a:latin typeface="Cambria Math" panose="02040503050406030204" pitchFamily="18" charset="0"/>
                          </a:rPr>
                          <m:t>𝑆</m:t>
                        </m:r>
                      </m:sub>
                    </m:sSub>
                  </m:oMath>
                </a14:m>
                <a:r>
                  <a:rPr lang="zh-CN" altLang="zh-CN" sz="2800" dirty="0"/>
                  <a:t>，均施加</a:t>
                </a:r>
                <a:r>
                  <a:rPr lang="en-US" altLang="zh-CN" sz="2800" dirty="0"/>
                  <a:t>Mx=20N</a:t>
                </a:r>
                <a:r>
                  <a:rPr lang="zh-CN" altLang="zh-CN" sz="2800" dirty="0"/>
                  <a:t>的力，绘制其</a:t>
                </a:r>
                <a:r>
                  <a:rPr lang="en-US" altLang="zh-CN" sz="2800" dirty="0"/>
                  <a:t>X</a:t>
                </a:r>
                <a:r>
                  <a:rPr lang="zh-CN" altLang="zh-CN" sz="2800" dirty="0"/>
                  <a:t>方向应变随</a:t>
                </a:r>
                <a14:m>
                  <m:oMath xmlns:m="http://schemas.openxmlformats.org/officeDocument/2006/math">
                    <m:r>
                      <m:rPr>
                        <m:sty m:val="p"/>
                      </m:rPr>
                      <a:rPr lang="en-US" altLang="zh-CN" sz="2800">
                        <a:latin typeface="Cambria Math" panose="02040503050406030204" pitchFamily="18" charset="0"/>
                      </a:rPr>
                      <m:t>θ</m:t>
                    </m:r>
                  </m:oMath>
                </a14:m>
                <a:r>
                  <a:rPr lang="zh-CN" altLang="zh-CN" sz="2800" dirty="0"/>
                  <a:t>变化的曲线如图</a:t>
                </a:r>
                <a:r>
                  <a:rPr lang="en-US" altLang="zh-CN" sz="2800" dirty="0"/>
                  <a:t>6-2</a:t>
                </a:r>
                <a:r>
                  <a:rPr lang="zh-CN" altLang="zh-CN" sz="2800" dirty="0"/>
                  <a:t>所示。</a:t>
                </a:r>
              </a:p>
              <a:p>
                <a:pPr marL="285750" indent="-285750">
                  <a:buFont typeface="Arial" panose="020B0604020202020204" pitchFamily="34" charset="0"/>
                  <a:buChar char="•"/>
                </a:pPr>
                <a:r>
                  <a:rPr lang="zh-CN" altLang="zh-CN" sz="2800" dirty="0"/>
                  <a:t>容易发现，</a:t>
                </a:r>
                <a14:m>
                  <m:oMath xmlns:m="http://schemas.openxmlformats.org/officeDocument/2006/math">
                    <m:sSub>
                      <m:sSubPr>
                        <m:ctrlPr>
                          <a:rPr lang="zh-CN" altLang="zh-CN" sz="2800" i="1">
                            <a:latin typeface="Cambria Math" panose="02040503050406030204" pitchFamily="18" charset="0"/>
                          </a:rPr>
                        </m:ctrlPr>
                      </m:sSubPr>
                      <m:e>
                        <m:d>
                          <m:dPr>
                            <m:begChr m:val="["/>
                            <m:endChr m:val="]"/>
                            <m:ctrlPr>
                              <a:rPr lang="zh-CN" altLang="zh-CN" sz="2800" i="1">
                                <a:latin typeface="Cambria Math" panose="02040503050406030204" pitchFamily="18" charset="0"/>
                              </a:rPr>
                            </m:ctrlPr>
                          </m:dPr>
                          <m:e>
                            <m:r>
                              <a:rPr lang="zh-CN"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a:latin typeface="Cambria Math" panose="02040503050406030204" pitchFamily="18" charset="0"/>
                                  </a:rPr>
                                  <m:t>45</m:t>
                                </m:r>
                              </m:e>
                              <m:sup>
                                <m:r>
                                  <a:rPr lang="en-US" altLang="zh-CN" sz="2800" i="1">
                                    <a:latin typeface="Cambria Math" panose="02040503050406030204" pitchFamily="18" charset="0"/>
                                  </a:rPr>
                                  <m:t>𝑜</m:t>
                                </m:r>
                              </m:sup>
                            </m:sSup>
                          </m:e>
                        </m:d>
                      </m:e>
                      <m:sub>
                        <m:r>
                          <a:rPr lang="en-US" altLang="zh-CN" sz="2800" i="1">
                            <a:latin typeface="Cambria Math" panose="02040503050406030204" pitchFamily="18" charset="0"/>
                          </a:rPr>
                          <m:t>𝑇</m:t>
                        </m:r>
                      </m:sub>
                    </m:sSub>
                  </m:oMath>
                </a14:m>
                <a:r>
                  <a:rPr lang="zh-CN" altLang="zh-CN" sz="2800" dirty="0"/>
                  <a:t>铺层的层合板各个方向性能更为均匀，而</a:t>
                </a:r>
                <a14:m>
                  <m:oMath xmlns:m="http://schemas.openxmlformats.org/officeDocument/2006/math">
                    <m:sSub>
                      <m:sSubPr>
                        <m:ctrlPr>
                          <a:rPr lang="zh-CN" altLang="zh-CN" sz="2800" i="1">
                            <a:latin typeface="Cambria Math" panose="02040503050406030204" pitchFamily="18" charset="0"/>
                          </a:rPr>
                        </m:ctrlPr>
                      </m:sSubPr>
                      <m:e>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0</m:t>
                            </m:r>
                          </m:e>
                        </m:d>
                      </m:e>
                      <m:sub>
                        <m:r>
                          <a:rPr lang="en-US" altLang="zh-CN" sz="2800" i="1">
                            <a:latin typeface="Cambria Math" panose="02040503050406030204" pitchFamily="18" charset="0"/>
                          </a:rPr>
                          <m:t>𝑆</m:t>
                        </m:r>
                      </m:sub>
                    </m:sSub>
                  </m:oMath>
                </a14:m>
                <a:r>
                  <a:rPr lang="zh-CN" altLang="zh-CN" sz="2800" dirty="0"/>
                  <a:t>铺层的层合板沿纤维方向性能优越，垂直纤维方向性能较差。</a:t>
                </a:r>
              </a:p>
            </p:txBody>
          </p:sp>
        </mc:Choice>
        <mc:Fallback xmlns="">
          <p:sp>
            <p:nvSpPr>
              <p:cNvPr id="22" name="TextBox 9">
                <a:extLst>
                  <a:ext uri="{FF2B5EF4-FFF2-40B4-BE49-F238E27FC236}">
                    <a16:creationId xmlns:a16="http://schemas.microsoft.com/office/drawing/2014/main" id="{B734AB42-B7A3-4DA7-86CB-D8C7FA33F77B}"/>
                  </a:ext>
                </a:extLst>
              </p:cNvPr>
              <p:cNvSpPr txBox="1">
                <a:spLocks noRot="1" noChangeAspect="1" noMove="1" noResize="1" noEditPoints="1" noAdjustHandles="1" noChangeArrowheads="1" noChangeShapeType="1" noTextEdit="1"/>
              </p:cNvSpPr>
              <p:nvPr/>
            </p:nvSpPr>
            <p:spPr bwMode="auto">
              <a:xfrm>
                <a:off x="702469" y="1874765"/>
                <a:ext cx="4749753" cy="4401205"/>
              </a:xfrm>
              <a:prstGeom prst="rect">
                <a:avLst/>
              </a:prstGeom>
              <a:blipFill>
                <a:blip r:embed="rId5"/>
                <a:stretch>
                  <a:fillRect l="-2043" t="-1240" r="-1660" b="-2066"/>
                </a:stretch>
              </a:blipFill>
              <a:ln w="22225" cmpd="sng">
                <a:solidFill>
                  <a:schemeClr val="accent1">
                    <a:shade val="50000"/>
                  </a:schemeClr>
                </a:solid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183178555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D7F81B-BF57-4763-A2C5-5A8AE4CC848E}"/>
              </a:ext>
            </a:extLst>
          </p:cNvPr>
          <p:cNvSpPr/>
          <p:nvPr/>
        </p:nvSpPr>
        <p:spPr>
          <a:xfrm>
            <a:off x="0" y="0"/>
            <a:ext cx="12192000" cy="6858000"/>
          </a:xfrm>
          <a:prstGeom prst="rect">
            <a:avLst/>
          </a:prstGeom>
          <a:solidFill>
            <a:srgbClr val="5E8CC8"/>
          </a:solidFill>
          <a:ln>
            <a:solidFill>
              <a:srgbClr val="5E8C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 name="图片 2">
            <a:extLst>
              <a:ext uri="{FF2B5EF4-FFF2-40B4-BE49-F238E27FC236}">
                <a16:creationId xmlns:a16="http://schemas.microsoft.com/office/drawing/2014/main" id="{2B6B0264-75B9-48FD-A558-145F89FE5B19}"/>
              </a:ext>
            </a:extLst>
          </p:cNvPr>
          <p:cNvPicPr>
            <a:picLocks noChangeAspect="1"/>
          </p:cNvPicPr>
          <p:nvPr/>
        </p:nvPicPr>
        <p:blipFill rotWithShape="1">
          <a:blip r:embed="rId2">
            <a:extLst>
              <a:ext uri="{28A0092B-C50C-407E-A947-70E740481C1C}">
                <a14:useLocalDpi xmlns:a14="http://schemas.microsoft.com/office/drawing/2010/main" val="0"/>
              </a:ext>
            </a:extLst>
          </a:blip>
          <a:srcRect r="43131"/>
          <a:stretch/>
        </p:blipFill>
        <p:spPr>
          <a:xfrm>
            <a:off x="1711014" y="421832"/>
            <a:ext cx="8769972" cy="6014336"/>
          </a:xfrm>
          <a:prstGeom prst="ellipse">
            <a:avLst/>
          </a:prstGeom>
          <a:ln>
            <a:noFill/>
          </a:ln>
          <a:effectLst>
            <a:softEdge rad="112500"/>
          </a:effectLst>
        </p:spPr>
      </p:pic>
      <p:sp>
        <p:nvSpPr>
          <p:cNvPr id="6" name="矩形 5">
            <a:extLst>
              <a:ext uri="{FF2B5EF4-FFF2-40B4-BE49-F238E27FC236}">
                <a16:creationId xmlns:a16="http://schemas.microsoft.com/office/drawing/2014/main" id="{AEEC86F9-3CA6-4B68-AD09-F8F797E4EF6B}"/>
              </a:ext>
            </a:extLst>
          </p:cNvPr>
          <p:cNvSpPr/>
          <p:nvPr/>
        </p:nvSpPr>
        <p:spPr>
          <a:xfrm>
            <a:off x="0" y="0"/>
            <a:ext cx="12192000" cy="685800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pic>
        <p:nvPicPr>
          <p:cNvPr id="38920" name="图片 29">
            <a:extLst>
              <a:ext uri="{FF2B5EF4-FFF2-40B4-BE49-F238E27FC236}">
                <a16:creationId xmlns:a16="http://schemas.microsoft.com/office/drawing/2014/main" id="{DE8F06AA-3E00-4CBF-8697-F94D9833B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700"/>
            <a:ext cx="3143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
            <a:extLst>
              <a:ext uri="{FF2B5EF4-FFF2-40B4-BE49-F238E27FC236}">
                <a16:creationId xmlns:a16="http://schemas.microsoft.com/office/drawing/2014/main" id="{740C18DD-3632-4A99-811D-7C2C57D90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263" y="1350010"/>
            <a:ext cx="580390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a:extLst>
              <a:ext uri="{FF2B5EF4-FFF2-40B4-BE49-F238E27FC236}">
                <a16:creationId xmlns:a16="http://schemas.microsoft.com/office/drawing/2014/main" id="{6F256622-46B4-4C0E-A667-1BD0178605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9513" y="3640773"/>
            <a:ext cx="22129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a:extLst>
              <a:ext uri="{FF2B5EF4-FFF2-40B4-BE49-F238E27FC236}">
                <a16:creationId xmlns:a16="http://schemas.microsoft.com/office/drawing/2014/main" id="{48E2DBF0-861B-419B-A559-DBD622B6000D}"/>
              </a:ext>
            </a:extLst>
          </p:cNvPr>
          <p:cNvSpPr txBox="1">
            <a:spLocks noChangeArrowheads="1"/>
          </p:cNvSpPr>
          <p:nvPr/>
        </p:nvSpPr>
        <p:spPr bwMode="auto">
          <a:xfrm>
            <a:off x="4989513" y="4197096"/>
            <a:ext cx="228949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bg1"/>
                </a:solidFill>
                <a:latin typeface="+mn-lt"/>
                <a:ea typeface="楷体" panose="02010609060101010101" pitchFamily="49" charset="-122"/>
              </a:rPr>
              <a:t>吴哲铭</a:t>
            </a:r>
            <a:endParaRPr lang="en-US" altLang="zh-CN" sz="3200" dirty="0">
              <a:solidFill>
                <a:schemeClr val="bg1"/>
              </a:solidFill>
              <a:latin typeface="+mn-lt"/>
              <a:ea typeface="楷体" panose="02010609060101010101" pitchFamily="49" charset="-122"/>
            </a:endParaRPr>
          </a:p>
          <a:p>
            <a:pPr algn="ctr"/>
            <a:r>
              <a:rPr lang="en-US" altLang="zh-CN" sz="3200" dirty="0">
                <a:solidFill>
                  <a:schemeClr val="bg1"/>
                </a:solidFill>
                <a:ea typeface="楷体" panose="02010609060101010101" pitchFamily="49" charset="-122"/>
              </a:rPr>
              <a:t>011810716</a:t>
            </a:r>
          </a:p>
        </p:txBody>
      </p:sp>
      <p:cxnSp>
        <p:nvCxnSpPr>
          <p:cNvPr id="13" name="直接连接符 12">
            <a:extLst>
              <a:ext uri="{FF2B5EF4-FFF2-40B4-BE49-F238E27FC236}">
                <a16:creationId xmlns:a16="http://schemas.microsoft.com/office/drawing/2014/main" id="{6F197E4F-88C4-4CCA-951D-7185B8B94742}"/>
              </a:ext>
            </a:extLst>
          </p:cNvPr>
          <p:cNvCxnSpPr>
            <a:cxnSpLocks/>
          </p:cNvCxnSpPr>
          <p:nvPr/>
        </p:nvCxnSpPr>
        <p:spPr>
          <a:xfrm>
            <a:off x="3833813" y="1938973"/>
            <a:ext cx="4421187"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2F81DB1-927C-4FDD-B8D2-9B85D277B39F}"/>
              </a:ext>
            </a:extLst>
          </p:cNvPr>
          <p:cNvCxnSpPr>
            <a:cxnSpLocks/>
          </p:cNvCxnSpPr>
          <p:nvPr/>
        </p:nvCxnSpPr>
        <p:spPr>
          <a:xfrm>
            <a:off x="3833813" y="3382010"/>
            <a:ext cx="4421187"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7399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
            <a:extLst>
              <a:ext uri="{FF2B5EF4-FFF2-40B4-BE49-F238E27FC236}">
                <a16:creationId xmlns:a16="http://schemas.microsoft.com/office/drawing/2014/main" id="{11B562CC-D089-485C-9F93-3ADAB98F8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0" t="4314" r="34100" b="5207"/>
          <a:stretch/>
        </p:blipFill>
        <p:spPr bwMode="auto">
          <a:xfrm>
            <a:off x="-375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AEEC86F9-3CA6-4B68-AD09-F8F797E4EF6B}"/>
              </a:ext>
            </a:extLst>
          </p:cNvPr>
          <p:cNvSpPr/>
          <p:nvPr/>
        </p:nvSpPr>
        <p:spPr>
          <a:xfrm>
            <a:off x="-3750" y="0"/>
            <a:ext cx="12192000" cy="685800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pic>
        <p:nvPicPr>
          <p:cNvPr id="38920" name="图片 29">
            <a:extLst>
              <a:ext uri="{FF2B5EF4-FFF2-40B4-BE49-F238E27FC236}">
                <a16:creationId xmlns:a16="http://schemas.microsoft.com/office/drawing/2014/main" id="{DE8F06AA-3E00-4CBF-8697-F94D9833B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700"/>
            <a:ext cx="3143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7715F31C-496A-4F63-82AB-01EF3B370393}"/>
              </a:ext>
            </a:extLst>
          </p:cNvPr>
          <p:cNvCxnSpPr>
            <a:cxnSpLocks/>
          </p:cNvCxnSpPr>
          <p:nvPr/>
        </p:nvCxnSpPr>
        <p:spPr>
          <a:xfrm>
            <a:off x="1105592" y="2740206"/>
            <a:ext cx="0" cy="1183576"/>
          </a:xfrm>
          <a:prstGeom prst="line">
            <a:avLst/>
          </a:prstGeom>
          <a:ln w="28575">
            <a:solidFill>
              <a:srgbClr val="F5F5F6"/>
            </a:solidFill>
          </a:ln>
        </p:spPr>
        <p:style>
          <a:lnRef idx="1">
            <a:schemeClr val="accent1"/>
          </a:lnRef>
          <a:fillRef idx="0">
            <a:schemeClr val="accent1"/>
          </a:fillRef>
          <a:effectRef idx="0">
            <a:schemeClr val="accent1"/>
          </a:effectRef>
          <a:fontRef idx="minor">
            <a:schemeClr val="tx1"/>
          </a:fontRef>
        </p:style>
      </p:cxnSp>
      <p:sp>
        <p:nvSpPr>
          <p:cNvPr id="9" name="文本框 1">
            <a:extLst>
              <a:ext uri="{FF2B5EF4-FFF2-40B4-BE49-F238E27FC236}">
                <a16:creationId xmlns:a16="http://schemas.microsoft.com/office/drawing/2014/main" id="{C18D8D24-3238-41E8-89D7-BD916A53D8C5}"/>
              </a:ext>
            </a:extLst>
          </p:cNvPr>
          <p:cNvSpPr txBox="1">
            <a:spLocks noChangeArrowheads="1"/>
          </p:cNvSpPr>
          <p:nvPr/>
        </p:nvSpPr>
        <p:spPr bwMode="auto">
          <a:xfrm>
            <a:off x="1350799" y="2594701"/>
            <a:ext cx="10177463" cy="109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defRPr/>
            </a:pPr>
            <a:r>
              <a:rPr lang="en-US" altLang="zh-CN" sz="4800" dirty="0">
                <a:solidFill>
                  <a:schemeClr val="bg1"/>
                </a:solidFill>
                <a:latin typeface="+mn-lt"/>
                <a:ea typeface="华文楷体" panose="02010600040101010101" pitchFamily="2" charset="-122"/>
              </a:rPr>
              <a:t>1.</a:t>
            </a:r>
            <a:r>
              <a:rPr lang="zh-CN" altLang="en-US" sz="4800" b="1" dirty="0">
                <a:solidFill>
                  <a:schemeClr val="bg1"/>
                </a:solidFill>
                <a:latin typeface="华文楷体" panose="02010600040101010101" pitchFamily="2" charset="-122"/>
                <a:ea typeface="华文楷体" panose="02010600040101010101" pitchFamily="2" charset="-122"/>
              </a:rPr>
              <a:t>单层材料任意</a:t>
            </a:r>
            <a:r>
              <a:rPr lang="en-US" altLang="zh-CN" sz="4800" b="1" dirty="0">
                <a:solidFill>
                  <a:schemeClr val="bg1"/>
                </a:solidFill>
                <a:latin typeface="华文楷体" panose="02010600040101010101" pitchFamily="2" charset="-122"/>
                <a:ea typeface="华文楷体" panose="02010600040101010101" pitchFamily="2" charset="-122"/>
              </a:rPr>
              <a:t>θ</a:t>
            </a:r>
            <a:r>
              <a:rPr lang="zh-CN" altLang="en-US" sz="4800" b="1" dirty="0">
                <a:solidFill>
                  <a:schemeClr val="bg1"/>
                </a:solidFill>
                <a:latin typeface="华文楷体" panose="02010600040101010101" pitchFamily="2" charset="-122"/>
                <a:ea typeface="华文楷体" panose="02010600040101010101" pitchFamily="2" charset="-122"/>
              </a:rPr>
              <a:t>加载的应力应变关系</a:t>
            </a:r>
            <a:endParaRPr lang="en-US" altLang="zh-CN" sz="4800" b="1"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006087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组合 3">
            <a:extLst>
              <a:ext uri="{FF2B5EF4-FFF2-40B4-BE49-F238E27FC236}">
                <a16:creationId xmlns:a16="http://schemas.microsoft.com/office/drawing/2014/main" id="{5E261BF6-3712-42C4-BFB8-0EE69D50B374}"/>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0963" name="组合 14">
            <a:extLst>
              <a:ext uri="{FF2B5EF4-FFF2-40B4-BE49-F238E27FC236}">
                <a16:creationId xmlns:a16="http://schemas.microsoft.com/office/drawing/2014/main" id="{C0E4B0ED-8DBA-4A62-9907-9BF82FCDA652}"/>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40964" name="图片 3">
            <a:extLst>
              <a:ext uri="{FF2B5EF4-FFF2-40B4-BE49-F238E27FC236}">
                <a16:creationId xmlns:a16="http://schemas.microsoft.com/office/drawing/2014/main" id="{5B2CF5DA-B7D4-49A6-A267-65FC5FF3A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矩形 4">
            <a:extLst>
              <a:ext uri="{FF2B5EF4-FFF2-40B4-BE49-F238E27FC236}">
                <a16:creationId xmlns:a16="http://schemas.microsoft.com/office/drawing/2014/main" id="{1D6C6763-4AE2-4E0F-B775-595FF76715CA}"/>
              </a:ext>
            </a:extLst>
          </p:cNvPr>
          <p:cNvSpPr>
            <a:spLocks noChangeArrowheads="1"/>
          </p:cNvSpPr>
          <p:nvPr/>
        </p:nvSpPr>
        <p:spPr bwMode="auto">
          <a:xfrm>
            <a:off x="1154113" y="41275"/>
            <a:ext cx="8460971"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1.</a:t>
            </a:r>
            <a:r>
              <a:rPr lang="zh-CN" altLang="en-US" sz="4000" b="1" dirty="0">
                <a:latin typeface="华文楷体" panose="02010600040101010101" pitchFamily="2" charset="-122"/>
                <a:ea typeface="华文楷体" panose="02010600040101010101" pitchFamily="2" charset="-122"/>
              </a:rPr>
              <a:t>单层材料任意</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加载的应力应变关系</a:t>
            </a:r>
          </a:p>
        </p:txBody>
      </p:sp>
      <p:pic>
        <p:nvPicPr>
          <p:cNvPr id="6" name="图片 5">
            <a:extLst>
              <a:ext uri="{FF2B5EF4-FFF2-40B4-BE49-F238E27FC236}">
                <a16:creationId xmlns:a16="http://schemas.microsoft.com/office/drawing/2014/main" id="{0F618F26-F39E-4129-ADE7-F2423E8E41AF}"/>
              </a:ext>
            </a:extLst>
          </p:cNvPr>
          <p:cNvPicPr>
            <a:picLocks noChangeAspect="1"/>
          </p:cNvPicPr>
          <p:nvPr/>
        </p:nvPicPr>
        <p:blipFill>
          <a:blip r:embed="rId3"/>
          <a:stretch>
            <a:fillRect/>
          </a:stretch>
        </p:blipFill>
        <p:spPr>
          <a:xfrm>
            <a:off x="1123214" y="1360995"/>
            <a:ext cx="9884206" cy="4647692"/>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组合 3">
            <a:extLst>
              <a:ext uri="{FF2B5EF4-FFF2-40B4-BE49-F238E27FC236}">
                <a16:creationId xmlns:a16="http://schemas.microsoft.com/office/drawing/2014/main" id="{5E261BF6-3712-42C4-BFB8-0EE69D50B374}"/>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0963" name="组合 14">
            <a:extLst>
              <a:ext uri="{FF2B5EF4-FFF2-40B4-BE49-F238E27FC236}">
                <a16:creationId xmlns:a16="http://schemas.microsoft.com/office/drawing/2014/main" id="{C0E4B0ED-8DBA-4A62-9907-9BF82FCDA652}"/>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40964" name="图片 3">
            <a:extLst>
              <a:ext uri="{FF2B5EF4-FFF2-40B4-BE49-F238E27FC236}">
                <a16:creationId xmlns:a16="http://schemas.microsoft.com/office/drawing/2014/main" id="{5B2CF5DA-B7D4-49A6-A267-65FC5FF3A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矩形 4">
            <a:extLst>
              <a:ext uri="{FF2B5EF4-FFF2-40B4-BE49-F238E27FC236}">
                <a16:creationId xmlns:a16="http://schemas.microsoft.com/office/drawing/2014/main" id="{1D6C6763-4AE2-4E0F-B775-595FF76715CA}"/>
              </a:ext>
            </a:extLst>
          </p:cNvPr>
          <p:cNvSpPr>
            <a:spLocks noChangeArrowheads="1"/>
          </p:cNvSpPr>
          <p:nvPr/>
        </p:nvSpPr>
        <p:spPr bwMode="auto">
          <a:xfrm>
            <a:off x="1154113" y="41275"/>
            <a:ext cx="8460971"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1.</a:t>
            </a:r>
            <a:r>
              <a:rPr lang="zh-CN" altLang="en-US" sz="4000" b="1" dirty="0">
                <a:latin typeface="华文楷体" panose="02010600040101010101" pitchFamily="2" charset="-122"/>
                <a:ea typeface="华文楷体" panose="02010600040101010101" pitchFamily="2" charset="-122"/>
              </a:rPr>
              <a:t>单层材料任意</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加载的应力应变关系</a:t>
            </a:r>
          </a:p>
        </p:txBody>
      </p:sp>
      <p:pic>
        <p:nvPicPr>
          <p:cNvPr id="10" name="图片 9">
            <a:extLst>
              <a:ext uri="{FF2B5EF4-FFF2-40B4-BE49-F238E27FC236}">
                <a16:creationId xmlns:a16="http://schemas.microsoft.com/office/drawing/2014/main" id="{F2D0E604-FB35-432E-8E97-66CB06B091AA}"/>
              </a:ext>
            </a:extLst>
          </p:cNvPr>
          <p:cNvPicPr>
            <a:picLocks noChangeAspect="1"/>
          </p:cNvPicPr>
          <p:nvPr/>
        </p:nvPicPr>
        <p:blipFill>
          <a:blip r:embed="rId3"/>
          <a:stretch>
            <a:fillRect/>
          </a:stretch>
        </p:blipFill>
        <p:spPr>
          <a:xfrm>
            <a:off x="2007235" y="1089025"/>
            <a:ext cx="8071167" cy="5461692"/>
          </a:xfrm>
          <a:prstGeom prst="rect">
            <a:avLst/>
          </a:prstGeom>
        </p:spPr>
      </p:pic>
    </p:spTree>
    <p:extLst>
      <p:ext uri="{BB962C8B-B14F-4D97-AF65-F5344CB8AC3E}">
        <p14:creationId xmlns:p14="http://schemas.microsoft.com/office/powerpoint/2010/main" val="921372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
            <a:extLst>
              <a:ext uri="{FF2B5EF4-FFF2-40B4-BE49-F238E27FC236}">
                <a16:creationId xmlns:a16="http://schemas.microsoft.com/office/drawing/2014/main" id="{11B562CC-D089-485C-9F93-3ADAB98F8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0" t="4314" r="34100" b="5207"/>
          <a:stretch/>
        </p:blipFill>
        <p:spPr bwMode="auto">
          <a:xfrm>
            <a:off x="-375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AEEC86F9-3CA6-4B68-AD09-F8F797E4EF6B}"/>
              </a:ext>
            </a:extLst>
          </p:cNvPr>
          <p:cNvSpPr/>
          <p:nvPr/>
        </p:nvSpPr>
        <p:spPr>
          <a:xfrm>
            <a:off x="-3750" y="0"/>
            <a:ext cx="12192000" cy="685800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pic>
        <p:nvPicPr>
          <p:cNvPr id="38920" name="图片 29">
            <a:extLst>
              <a:ext uri="{FF2B5EF4-FFF2-40B4-BE49-F238E27FC236}">
                <a16:creationId xmlns:a16="http://schemas.microsoft.com/office/drawing/2014/main" id="{DE8F06AA-3E00-4CBF-8697-F94D9833B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700"/>
            <a:ext cx="3143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7715F31C-496A-4F63-82AB-01EF3B370393}"/>
              </a:ext>
            </a:extLst>
          </p:cNvPr>
          <p:cNvCxnSpPr>
            <a:cxnSpLocks/>
          </p:cNvCxnSpPr>
          <p:nvPr/>
        </p:nvCxnSpPr>
        <p:spPr>
          <a:xfrm>
            <a:off x="561109" y="2837212"/>
            <a:ext cx="0" cy="1183576"/>
          </a:xfrm>
          <a:prstGeom prst="line">
            <a:avLst/>
          </a:prstGeom>
          <a:ln w="28575">
            <a:solidFill>
              <a:srgbClr val="F5F5F6"/>
            </a:solidFill>
          </a:ln>
        </p:spPr>
        <p:style>
          <a:lnRef idx="1">
            <a:schemeClr val="accent1"/>
          </a:lnRef>
          <a:fillRef idx="0">
            <a:schemeClr val="accent1"/>
          </a:fillRef>
          <a:effectRef idx="0">
            <a:schemeClr val="accent1"/>
          </a:effectRef>
          <a:fontRef idx="minor">
            <a:schemeClr val="tx1"/>
          </a:fontRef>
        </p:style>
      </p:cxnSp>
      <p:sp>
        <p:nvSpPr>
          <p:cNvPr id="20" name="文本框 1">
            <a:extLst>
              <a:ext uri="{FF2B5EF4-FFF2-40B4-BE49-F238E27FC236}">
                <a16:creationId xmlns:a16="http://schemas.microsoft.com/office/drawing/2014/main" id="{DE9438CA-1B94-49F2-8242-7560E25F3FDE}"/>
              </a:ext>
            </a:extLst>
          </p:cNvPr>
          <p:cNvSpPr txBox="1">
            <a:spLocks noChangeArrowheads="1"/>
          </p:cNvSpPr>
          <p:nvPr/>
        </p:nvSpPr>
        <p:spPr bwMode="auto">
          <a:xfrm>
            <a:off x="1434965" y="1531567"/>
            <a:ext cx="101774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en-US" altLang="zh-CN" sz="8800" b="1" dirty="0">
              <a:solidFill>
                <a:schemeClr val="bg1"/>
              </a:solidFill>
              <a:latin typeface="华文新魏" panose="02010800040101010101" pitchFamily="2" charset="-122"/>
              <a:ea typeface="华文新魏" panose="02010800040101010101" pitchFamily="2" charset="-122"/>
            </a:endParaRPr>
          </a:p>
        </p:txBody>
      </p:sp>
      <p:sp>
        <p:nvSpPr>
          <p:cNvPr id="9" name="文本框 1">
            <a:extLst>
              <a:ext uri="{FF2B5EF4-FFF2-40B4-BE49-F238E27FC236}">
                <a16:creationId xmlns:a16="http://schemas.microsoft.com/office/drawing/2014/main" id="{C18D8D24-3238-41E8-89D7-BD916A53D8C5}"/>
              </a:ext>
            </a:extLst>
          </p:cNvPr>
          <p:cNvSpPr txBox="1">
            <a:spLocks noChangeArrowheads="1"/>
          </p:cNvSpPr>
          <p:nvPr/>
        </p:nvSpPr>
        <p:spPr bwMode="auto">
          <a:xfrm>
            <a:off x="656379" y="2837212"/>
            <a:ext cx="10905077" cy="100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defRPr/>
            </a:pPr>
            <a:r>
              <a:rPr lang="en-US" altLang="zh-CN" sz="4400" dirty="0">
                <a:solidFill>
                  <a:schemeClr val="bg1"/>
                </a:solidFill>
                <a:latin typeface="+mn-lt"/>
                <a:ea typeface="华文楷体" panose="02010600040101010101" pitchFamily="2" charset="-122"/>
              </a:rPr>
              <a:t>2. </a:t>
            </a:r>
            <a:r>
              <a:rPr lang="en-US" altLang="zh-CN" sz="4400" b="1" dirty="0">
                <a:solidFill>
                  <a:schemeClr val="bg1"/>
                </a:solidFill>
                <a:latin typeface="华文楷体" panose="02010600040101010101" pitchFamily="2" charset="-122"/>
                <a:ea typeface="华文楷体" panose="02010600040101010101" pitchFamily="2" charset="-122"/>
              </a:rPr>
              <a:t>X</a:t>
            </a:r>
            <a:r>
              <a:rPr lang="zh-CN" altLang="en-US" sz="4400" b="1" dirty="0">
                <a:solidFill>
                  <a:schemeClr val="bg1"/>
                </a:solidFill>
                <a:latin typeface="华文楷体" panose="02010600040101010101" pitchFamily="2" charset="-122"/>
                <a:ea typeface="华文楷体" panose="02010600040101010101" pitchFamily="2" charset="-122"/>
              </a:rPr>
              <a:t>方向加载复合材料弹性模量随</a:t>
            </a:r>
            <a:r>
              <a:rPr lang="en-US" altLang="zh-CN" sz="4400" b="1" dirty="0">
                <a:solidFill>
                  <a:schemeClr val="bg1"/>
                </a:solidFill>
                <a:latin typeface="华文楷体" panose="02010600040101010101" pitchFamily="2" charset="-122"/>
                <a:ea typeface="华文楷体" panose="02010600040101010101" pitchFamily="2" charset="-122"/>
              </a:rPr>
              <a:t>θ</a:t>
            </a:r>
            <a:r>
              <a:rPr lang="zh-CN" altLang="en-US" sz="4400" b="1" dirty="0">
                <a:solidFill>
                  <a:schemeClr val="bg1"/>
                </a:solidFill>
                <a:latin typeface="华文楷体" panose="02010600040101010101" pitchFamily="2" charset="-122"/>
                <a:ea typeface="华文楷体" panose="02010600040101010101" pitchFamily="2" charset="-122"/>
              </a:rPr>
              <a:t>变化曲线</a:t>
            </a:r>
            <a:endParaRPr lang="en-US" altLang="zh-CN" sz="4400" dirty="0">
              <a:solidFill>
                <a:schemeClr val="bg1"/>
              </a:solidFill>
              <a:latin typeface="+mn-lt"/>
              <a:ea typeface="华文楷体" panose="02010600040101010101" pitchFamily="2" charset="-122"/>
            </a:endParaRPr>
          </a:p>
        </p:txBody>
      </p:sp>
    </p:spTree>
    <p:extLst>
      <p:ext uri="{BB962C8B-B14F-4D97-AF65-F5344CB8AC3E}">
        <p14:creationId xmlns:p14="http://schemas.microsoft.com/office/powerpoint/2010/main" val="191017815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3">
            <a:extLst>
              <a:ext uri="{FF2B5EF4-FFF2-40B4-BE49-F238E27FC236}">
                <a16:creationId xmlns:a16="http://schemas.microsoft.com/office/drawing/2014/main" id="{8E2823F3-6A33-4ACC-A107-BBF6E89A5089}"/>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49156" name="图片 3">
            <a:extLst>
              <a:ext uri="{FF2B5EF4-FFF2-40B4-BE49-F238E27FC236}">
                <a16:creationId xmlns:a16="http://schemas.microsoft.com/office/drawing/2014/main" id="{63ACE970-E5C7-430A-ADE0-6D75C8191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矩形 4">
            <a:extLst>
              <a:ext uri="{FF2B5EF4-FFF2-40B4-BE49-F238E27FC236}">
                <a16:creationId xmlns:a16="http://schemas.microsoft.com/office/drawing/2014/main" id="{D6BEF63F-172E-41BA-BAFE-6A35553938BB}"/>
              </a:ext>
            </a:extLst>
          </p:cNvPr>
          <p:cNvSpPr>
            <a:spLocks noChangeArrowheads="1"/>
          </p:cNvSpPr>
          <p:nvPr/>
        </p:nvSpPr>
        <p:spPr bwMode="auto">
          <a:xfrm>
            <a:off x="1154113" y="41275"/>
            <a:ext cx="9974205"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2. X</a:t>
            </a:r>
            <a:r>
              <a:rPr lang="zh-CN" altLang="en-US" sz="4000" b="1" dirty="0">
                <a:latin typeface="华文楷体" panose="02010600040101010101" pitchFamily="2" charset="-122"/>
                <a:ea typeface="华文楷体" panose="02010600040101010101" pitchFamily="2" charset="-122"/>
              </a:rPr>
              <a:t>方向加载复合材料弹性模量随</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变化曲线</a:t>
            </a:r>
            <a:endParaRPr lang="en-US" altLang="zh-CN" sz="4000" b="1"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12" name="TextBox 9">
                <a:extLst>
                  <a:ext uri="{FF2B5EF4-FFF2-40B4-BE49-F238E27FC236}">
                    <a16:creationId xmlns:a16="http://schemas.microsoft.com/office/drawing/2014/main" id="{44A1AC3A-59DF-44CD-8F48-4AF87C958115}"/>
                  </a:ext>
                </a:extLst>
              </p:cNvPr>
              <p:cNvSpPr txBox="1">
                <a:spLocks noChangeArrowheads="1"/>
              </p:cNvSpPr>
              <p:nvPr/>
            </p:nvSpPr>
            <p:spPr bwMode="auto">
              <a:xfrm>
                <a:off x="250825" y="1076186"/>
                <a:ext cx="6285442" cy="5569089"/>
              </a:xfrm>
              <a:prstGeom prst="rect">
                <a:avLst/>
              </a:prstGeom>
              <a:noFill/>
              <a:ln w="22225" cmpd="sng">
                <a:solidFill>
                  <a:schemeClr val="accent1">
                    <a:shade val="50000"/>
                  </a:schemeClr>
                </a:solidFill>
                <a:prstDash val="dash"/>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304800" algn="just">
                  <a:lnSpc>
                    <a:spcPct val="150000"/>
                  </a:lnSpc>
                </a:pPr>
                <a:r>
                  <a:rPr lang="zh-CN" altLang="zh-CN" sz="2400" kern="100" dirty="0">
                    <a:effectLst/>
                    <a:cs typeface="Times New Roman" panose="02020603050405020304" pitchFamily="18" charset="0"/>
                  </a:rPr>
                  <a:t>沿</a:t>
                </a:r>
                <a:r>
                  <a:rPr lang="en-US" altLang="zh-CN" sz="2400" kern="100" dirty="0">
                    <a:effectLst/>
                    <a:cs typeface="Times New Roman" panose="02020603050405020304" pitchFamily="18" charset="0"/>
                  </a:rPr>
                  <a:t>X</a:t>
                </a:r>
                <a:r>
                  <a:rPr lang="zh-CN" altLang="zh-CN" sz="2400" kern="100" dirty="0">
                    <a:effectLst/>
                    <a:cs typeface="Times New Roman" panose="02020603050405020304" pitchFamily="18" charset="0"/>
                  </a:rPr>
                  <a:t>方向加载时，复合材料在</a:t>
                </a:r>
                <a:r>
                  <a:rPr lang="en-US" altLang="zh-CN" sz="2400" kern="100" dirty="0">
                    <a:effectLst/>
                    <a:cs typeface="Times New Roman" panose="02020603050405020304" pitchFamily="18" charset="0"/>
                  </a:rPr>
                  <a:t>X</a:t>
                </a:r>
                <a:r>
                  <a:rPr lang="zh-CN" altLang="zh-CN" sz="2400" kern="100" dirty="0">
                    <a:effectLst/>
                    <a:cs typeface="Times New Roman" panose="02020603050405020304" pitchFamily="18" charset="0"/>
                  </a:rPr>
                  <a:t>方向的弹性模量</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cs typeface="Times New Roman" panose="02020603050405020304" pitchFamily="18" charset="0"/>
                          </a:rPr>
                          <m:t>𝐸</m:t>
                        </m:r>
                      </m:e>
                      <m:sub>
                        <m:r>
                          <a:rPr lang="en-US" altLang="zh-CN" sz="2400" i="1" kern="100">
                            <a:effectLst/>
                            <a:latin typeface="Cambria Math" panose="02040503050406030204" pitchFamily="18" charset="0"/>
                            <a:cs typeface="Times New Roman" panose="02020603050405020304" pitchFamily="18" charset="0"/>
                          </a:rPr>
                          <m:t>𝑥</m:t>
                        </m:r>
                      </m:sub>
                    </m:sSub>
                  </m:oMath>
                </a14:m>
                <a:r>
                  <a:rPr lang="zh-CN" altLang="zh-CN" sz="2400" kern="100" dirty="0">
                    <a:effectLst/>
                    <a:cs typeface="Times New Roman" panose="02020603050405020304" pitchFamily="18" charset="0"/>
                  </a:rPr>
                  <a:t>即为柔度矩阵</a:t>
                </a:r>
                <a14:m>
                  <m:oMath xmlns:m="http://schemas.openxmlformats.org/officeDocument/2006/math">
                    <m:d>
                      <m:dPr>
                        <m:begChr m:val="["/>
                        <m:end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cs typeface="Times New Roman" panose="02020603050405020304" pitchFamily="18" charset="0"/>
                          </a:rPr>
                          <m:t>𝑆</m:t>
                        </m:r>
                      </m:e>
                    </m:d>
                  </m:oMath>
                </a14:m>
                <a:r>
                  <a:rPr lang="zh-CN" altLang="zh-CN" sz="2400" kern="100" dirty="0">
                    <a:effectLst/>
                    <a:cs typeface="Times New Roman" panose="02020603050405020304" pitchFamily="18" charset="0"/>
                  </a:rPr>
                  <a:t>中的</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cs typeface="Times New Roman" panose="02020603050405020304" pitchFamily="18" charset="0"/>
                          </a:rPr>
                          <m:t>𝑆</m:t>
                        </m:r>
                      </m:e>
                      <m:sub>
                        <m:r>
                          <a:rPr lang="en-US" altLang="zh-CN" sz="2400" i="1" kern="100">
                            <a:effectLst/>
                            <a:latin typeface="Cambria Math" panose="02040503050406030204" pitchFamily="18" charset="0"/>
                            <a:cs typeface="Times New Roman" panose="02020603050405020304" pitchFamily="18" charset="0"/>
                          </a:rPr>
                          <m:t>11</m:t>
                        </m:r>
                      </m:sub>
                    </m:sSub>
                  </m:oMath>
                </a14:m>
                <a:r>
                  <a:rPr lang="zh-CN" altLang="zh-CN" sz="2400" kern="100" dirty="0">
                    <a:effectLst/>
                    <a:cs typeface="Times New Roman" panose="02020603050405020304" pitchFamily="18" charset="0"/>
                  </a:rPr>
                  <a:t>项的倒数</a:t>
                </a:r>
                <a14:m>
                  <m:oMath xmlns:m="http://schemas.openxmlformats.org/officeDocument/2006/math">
                    <m:r>
                      <a:rPr lang="en-US" altLang="zh-CN" sz="2400" i="1" kern="100">
                        <a:effectLst/>
                        <a:latin typeface="Cambria Math" panose="02040503050406030204" pitchFamily="18" charset="0"/>
                        <a:cs typeface="Times New Roman" panose="02020603050405020304" pitchFamily="18" charset="0"/>
                      </a:rPr>
                      <m:t>1</m:t>
                    </m:r>
                    <m:r>
                      <m:rPr>
                        <m:lit/>
                      </m:rPr>
                      <a:rPr lang="en-US" altLang="zh-CN" sz="2400" i="1" kern="100">
                        <a:effectLst/>
                        <a:latin typeface="Cambria Math" panose="02040503050406030204" pitchFamily="18" charset="0"/>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cs typeface="Times New Roman" panose="02020603050405020304" pitchFamily="18" charset="0"/>
                          </a:rPr>
                          <m:t>𝑆</m:t>
                        </m:r>
                      </m:e>
                      <m:sub>
                        <m:r>
                          <a:rPr lang="en-US" altLang="zh-CN" sz="2400" i="1" kern="100">
                            <a:effectLst/>
                            <a:latin typeface="Cambria Math" panose="02040503050406030204" pitchFamily="18" charset="0"/>
                            <a:cs typeface="Times New Roman" panose="02020603050405020304" pitchFamily="18" charset="0"/>
                          </a:rPr>
                          <m:t>11</m:t>
                        </m:r>
                      </m:sub>
                    </m:sSub>
                  </m:oMath>
                </a14:m>
                <a:r>
                  <a:rPr lang="zh-CN" altLang="zh-CN" sz="2400" kern="100" dirty="0">
                    <a:effectLst/>
                    <a:cs typeface="Times New Roman" panose="02020603050405020304" pitchFamily="18" charset="0"/>
                  </a:rPr>
                  <a:t>。由于纤维对复合材料单层的拉压性能具有加强作用，因此复合材料单层沿纤维方向的弹性模量远大于其垂直纤维方向的弹性模量，</a:t>
                </a:r>
                <a:r>
                  <a:rPr lang="en-US" altLang="zh-CN" sz="2400" kern="100" dirty="0">
                    <a:effectLst/>
                    <a:cs typeface="Times New Roman" panose="02020603050405020304" pitchFamily="18" charset="0"/>
                  </a:rPr>
                  <a:t>X</a:t>
                </a:r>
                <a:r>
                  <a:rPr lang="zh-CN" altLang="zh-CN" sz="2400" kern="100" dirty="0">
                    <a:effectLst/>
                    <a:cs typeface="Times New Roman" panose="02020603050405020304" pitchFamily="18" charset="0"/>
                  </a:rPr>
                  <a:t>方向与纤维方向夹角越大，复合材料单层的弹性模量越小。</a:t>
                </a:r>
              </a:p>
              <a:p>
                <a:pPr indent="304800" algn="just">
                  <a:lnSpc>
                    <a:spcPct val="150000"/>
                  </a:lnSpc>
                </a:pPr>
                <a:r>
                  <a:rPr lang="zh-CN" altLang="zh-CN" sz="2400" kern="100" dirty="0">
                    <a:effectLst/>
                    <a:cs typeface="Times New Roman" panose="02020603050405020304" pitchFamily="18" charset="0"/>
                  </a:rPr>
                  <a:t>仿真结果如图</a:t>
                </a:r>
                <a:r>
                  <a:rPr lang="en-US" altLang="zh-CN" sz="2400" kern="100" dirty="0">
                    <a:effectLst/>
                    <a:cs typeface="Times New Roman" panose="02020603050405020304" pitchFamily="18" charset="0"/>
                  </a:rPr>
                  <a:t>2-1</a:t>
                </a:r>
                <a:r>
                  <a:rPr lang="zh-CN" altLang="zh-CN" sz="2400" kern="100" dirty="0">
                    <a:effectLst/>
                    <a:cs typeface="Times New Roman" panose="02020603050405020304" pitchFamily="18" charset="0"/>
                  </a:rPr>
                  <a:t>所示，图中弹性模量</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cs typeface="Times New Roman" panose="02020603050405020304" pitchFamily="18" charset="0"/>
                          </a:rPr>
                          <m:t>𝐸</m:t>
                        </m:r>
                      </m:e>
                      <m:sub>
                        <m:r>
                          <a:rPr lang="en-US" altLang="zh-CN" sz="2400" i="1" kern="100">
                            <a:effectLst/>
                            <a:latin typeface="Cambria Math" panose="02040503050406030204" pitchFamily="18" charset="0"/>
                            <a:cs typeface="Times New Roman" panose="02020603050405020304" pitchFamily="18" charset="0"/>
                          </a:rPr>
                          <m:t>𝑥</m:t>
                        </m:r>
                      </m:sub>
                    </m:sSub>
                  </m:oMath>
                </a14:m>
                <a:r>
                  <a:rPr lang="zh-CN" altLang="zh-CN" sz="2400" kern="100" dirty="0">
                    <a:effectLst/>
                    <a:cs typeface="Times New Roman" panose="02020603050405020304" pitchFamily="18" charset="0"/>
                  </a:rPr>
                  <a:t>随</a:t>
                </a:r>
                <a14:m>
                  <m:oMath xmlns:m="http://schemas.openxmlformats.org/officeDocument/2006/math">
                    <m:r>
                      <m:rPr>
                        <m:sty m:val="p"/>
                      </m:rPr>
                      <a:rPr lang="en-US" altLang="zh-CN" sz="2400" kern="100">
                        <a:effectLst/>
                        <a:latin typeface="Cambria Math" panose="02040503050406030204" pitchFamily="18" charset="0"/>
                        <a:cs typeface="Times New Roman" panose="02020603050405020304" pitchFamily="18" charset="0"/>
                      </a:rPr>
                      <m:t>θ</m:t>
                    </m:r>
                  </m:oMath>
                </a14:m>
                <a:r>
                  <a:rPr lang="zh-CN" altLang="zh-CN" sz="2400" kern="100" dirty="0">
                    <a:effectLst/>
                    <a:cs typeface="Times New Roman" panose="02020603050405020304" pitchFamily="18" charset="0"/>
                  </a:rPr>
                  <a:t>的增大单调递减，</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cs typeface="Times New Roman" panose="02020603050405020304" pitchFamily="18" charset="0"/>
                          </a:rPr>
                          <m:t>𝐸</m:t>
                        </m:r>
                      </m:e>
                      <m:sub>
                        <m:r>
                          <a:rPr lang="en-US" altLang="zh-CN" sz="2400" i="1" kern="100">
                            <a:effectLst/>
                            <a:latin typeface="Cambria Math" panose="02040503050406030204" pitchFamily="18" charset="0"/>
                            <a:cs typeface="Times New Roman" panose="02020603050405020304" pitchFamily="18" charset="0"/>
                          </a:rPr>
                          <m:t>𝑥</m:t>
                        </m:r>
                      </m:sub>
                    </m:sSub>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2400" kern="100">
                            <a:effectLst/>
                            <a:latin typeface="Cambria Math" panose="02040503050406030204" pitchFamily="18" charset="0"/>
                            <a:cs typeface="Times New Roman" panose="02020603050405020304" pitchFamily="18" charset="0"/>
                          </a:rPr>
                          <m:t>θ</m:t>
                        </m:r>
                        <m:r>
                          <a:rPr lang="en-US" altLang="zh-CN" sz="2400" i="1" kern="100">
                            <a:effectLst/>
                            <a:latin typeface="Cambria Math" panose="02040503050406030204" pitchFamily="18" charset="0"/>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cs typeface="Times New Roman" panose="02020603050405020304" pitchFamily="18" charset="0"/>
                              </a:rPr>
                              <m:t>0</m:t>
                            </m:r>
                          </m:e>
                          <m:sup>
                            <m:r>
                              <a:rPr lang="en-US" altLang="zh-CN" sz="2400" i="1" kern="100">
                                <a:effectLst/>
                                <a:latin typeface="Cambria Math" panose="02040503050406030204" pitchFamily="18" charset="0"/>
                                <a:cs typeface="Times New Roman" panose="02020603050405020304" pitchFamily="18" charset="0"/>
                              </a:rPr>
                              <m:t>𝑜</m:t>
                            </m:r>
                          </m:sup>
                        </m:sSup>
                      </m:e>
                    </m:d>
                  </m:oMath>
                </a14:m>
                <a:r>
                  <a:rPr lang="zh-CN" altLang="zh-CN" sz="2400" kern="100" dirty="0">
                    <a:effectLst/>
                    <a:cs typeface="Times New Roman" panose="02020603050405020304" pitchFamily="18" charset="0"/>
                  </a:rPr>
                  <a:t>远大于</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cs typeface="Times New Roman" panose="02020603050405020304" pitchFamily="18" charset="0"/>
                          </a:rPr>
                          <m:t>𝐸</m:t>
                        </m:r>
                      </m:e>
                      <m:sub>
                        <m:r>
                          <a:rPr lang="en-US" altLang="zh-CN" sz="2400" i="1" kern="100">
                            <a:effectLst/>
                            <a:latin typeface="Cambria Math" panose="02040503050406030204" pitchFamily="18" charset="0"/>
                            <a:cs typeface="Times New Roman" panose="02020603050405020304" pitchFamily="18" charset="0"/>
                          </a:rPr>
                          <m:t>𝑥</m:t>
                        </m:r>
                      </m:sub>
                    </m:sSub>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2400" kern="100">
                            <a:effectLst/>
                            <a:latin typeface="Cambria Math" panose="02040503050406030204" pitchFamily="18" charset="0"/>
                            <a:cs typeface="Times New Roman" panose="02020603050405020304" pitchFamily="18" charset="0"/>
                          </a:rPr>
                          <m:t>θ</m:t>
                        </m:r>
                        <m:r>
                          <a:rPr lang="en-US" altLang="zh-CN" sz="2400" i="1" kern="100">
                            <a:effectLst/>
                            <a:latin typeface="Cambria Math" panose="02040503050406030204" pitchFamily="18" charset="0"/>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cs typeface="Times New Roman" panose="02020603050405020304" pitchFamily="18" charset="0"/>
                              </a:rPr>
                              <m:t>90</m:t>
                            </m:r>
                          </m:e>
                          <m:sup>
                            <m:r>
                              <a:rPr lang="en-US" altLang="zh-CN" sz="2400" i="1" kern="100">
                                <a:effectLst/>
                                <a:latin typeface="Cambria Math" panose="02040503050406030204" pitchFamily="18" charset="0"/>
                                <a:cs typeface="Times New Roman" panose="02020603050405020304" pitchFamily="18" charset="0"/>
                              </a:rPr>
                              <m:t>𝑜</m:t>
                            </m:r>
                          </m:sup>
                        </m:sSup>
                      </m:e>
                    </m:d>
                  </m:oMath>
                </a14:m>
                <a:r>
                  <a:rPr lang="zh-CN" altLang="zh-CN" sz="2400" kern="100" dirty="0">
                    <a:effectLst/>
                    <a:cs typeface="Times New Roman" panose="02020603050405020304" pitchFamily="18" charset="0"/>
                  </a:rPr>
                  <a:t>，与理论分析结果相匹配。</a:t>
                </a:r>
              </a:p>
            </p:txBody>
          </p:sp>
        </mc:Choice>
        <mc:Fallback xmlns="">
          <p:sp>
            <p:nvSpPr>
              <p:cNvPr id="12" name="TextBox 9">
                <a:extLst>
                  <a:ext uri="{FF2B5EF4-FFF2-40B4-BE49-F238E27FC236}">
                    <a16:creationId xmlns:a16="http://schemas.microsoft.com/office/drawing/2014/main" id="{44A1AC3A-59DF-44CD-8F48-4AF87C958115}"/>
                  </a:ext>
                </a:extLst>
              </p:cNvPr>
              <p:cNvSpPr txBox="1">
                <a:spLocks noRot="1" noChangeAspect="1" noMove="1" noResize="1" noEditPoints="1" noAdjustHandles="1" noChangeArrowheads="1" noChangeShapeType="1" noTextEdit="1"/>
              </p:cNvSpPr>
              <p:nvPr/>
            </p:nvSpPr>
            <p:spPr bwMode="auto">
              <a:xfrm>
                <a:off x="250825" y="1076186"/>
                <a:ext cx="6285442" cy="5569089"/>
              </a:xfrm>
              <a:prstGeom prst="rect">
                <a:avLst/>
              </a:prstGeom>
              <a:blipFill>
                <a:blip r:embed="rId3"/>
                <a:stretch>
                  <a:fillRect l="-1256" r="-1353" b="-981"/>
                </a:stretch>
              </a:blipFill>
              <a:ln w="22225" cmpd="sng">
                <a:solidFill>
                  <a:schemeClr val="accent1">
                    <a:shade val="50000"/>
                  </a:schemeClr>
                </a:solidFill>
                <a:prstDash val="dash"/>
              </a:ln>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8E2A69A8-6A01-4C07-8793-27A9969EA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671310" y="969029"/>
            <a:ext cx="5269865" cy="5291455"/>
          </a:xfrm>
          <a:prstGeom prst="rect">
            <a:avLst/>
          </a:prstGeom>
          <a:noFill/>
          <a:ln>
            <a:noFill/>
          </a:ln>
        </p:spPr>
      </p:pic>
      <p:sp>
        <p:nvSpPr>
          <p:cNvPr id="19" name="文本框 18">
            <a:extLst>
              <a:ext uri="{FF2B5EF4-FFF2-40B4-BE49-F238E27FC236}">
                <a16:creationId xmlns:a16="http://schemas.microsoft.com/office/drawing/2014/main" id="{943D43E2-0D2D-4F04-9480-338CE500E3CC}"/>
              </a:ext>
            </a:extLst>
          </p:cNvPr>
          <p:cNvSpPr txBox="1"/>
          <p:nvPr/>
        </p:nvSpPr>
        <p:spPr>
          <a:xfrm>
            <a:off x="6536267" y="6137450"/>
            <a:ext cx="6096000" cy="460382"/>
          </a:xfrm>
          <a:prstGeom prst="rect">
            <a:avLst/>
          </a:prstGeom>
          <a:noFill/>
        </p:spPr>
        <p:txBody>
          <a:bodyPr wrap="square">
            <a:spAutoFit/>
          </a:bodyPr>
          <a:lstStyle/>
          <a:p>
            <a:pPr algn="ctr">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2-1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复合材料弹性模量随θ变化曲线</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
            <a:extLst>
              <a:ext uri="{FF2B5EF4-FFF2-40B4-BE49-F238E27FC236}">
                <a16:creationId xmlns:a16="http://schemas.microsoft.com/office/drawing/2014/main" id="{11B562CC-D089-485C-9F93-3ADAB98F8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0" t="4314" r="34100" b="5207"/>
          <a:stretch/>
        </p:blipFill>
        <p:spPr bwMode="auto">
          <a:xfrm>
            <a:off x="-375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AEEC86F9-3CA6-4B68-AD09-F8F797E4EF6B}"/>
              </a:ext>
            </a:extLst>
          </p:cNvPr>
          <p:cNvSpPr/>
          <p:nvPr/>
        </p:nvSpPr>
        <p:spPr>
          <a:xfrm>
            <a:off x="-3750" y="0"/>
            <a:ext cx="12192000" cy="685800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pic>
        <p:nvPicPr>
          <p:cNvPr id="38920" name="图片 29">
            <a:extLst>
              <a:ext uri="{FF2B5EF4-FFF2-40B4-BE49-F238E27FC236}">
                <a16:creationId xmlns:a16="http://schemas.microsoft.com/office/drawing/2014/main" id="{DE8F06AA-3E00-4CBF-8697-F94D9833B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39700"/>
            <a:ext cx="3143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7715F31C-496A-4F63-82AB-01EF3B370393}"/>
              </a:ext>
            </a:extLst>
          </p:cNvPr>
          <p:cNvCxnSpPr>
            <a:cxnSpLocks/>
          </p:cNvCxnSpPr>
          <p:nvPr/>
        </p:nvCxnSpPr>
        <p:spPr>
          <a:xfrm>
            <a:off x="1162154" y="2740206"/>
            <a:ext cx="0" cy="1183576"/>
          </a:xfrm>
          <a:prstGeom prst="line">
            <a:avLst/>
          </a:prstGeom>
          <a:ln w="28575">
            <a:solidFill>
              <a:srgbClr val="F5F5F6"/>
            </a:solidFill>
          </a:ln>
        </p:spPr>
        <p:style>
          <a:lnRef idx="1">
            <a:schemeClr val="accent1"/>
          </a:lnRef>
          <a:fillRef idx="0">
            <a:schemeClr val="accent1"/>
          </a:fillRef>
          <a:effectRef idx="0">
            <a:schemeClr val="accent1"/>
          </a:effectRef>
          <a:fontRef idx="minor">
            <a:schemeClr val="tx1"/>
          </a:fontRef>
        </p:style>
      </p:cxnSp>
      <p:sp>
        <p:nvSpPr>
          <p:cNvPr id="20" name="文本框 1">
            <a:extLst>
              <a:ext uri="{FF2B5EF4-FFF2-40B4-BE49-F238E27FC236}">
                <a16:creationId xmlns:a16="http://schemas.microsoft.com/office/drawing/2014/main" id="{DE9438CA-1B94-49F2-8242-7560E25F3FDE}"/>
              </a:ext>
            </a:extLst>
          </p:cNvPr>
          <p:cNvSpPr txBox="1">
            <a:spLocks noChangeArrowheads="1"/>
          </p:cNvSpPr>
          <p:nvPr/>
        </p:nvSpPr>
        <p:spPr bwMode="auto">
          <a:xfrm>
            <a:off x="1434965" y="1531567"/>
            <a:ext cx="101774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en-US" altLang="zh-CN" sz="8800" b="1" dirty="0">
              <a:solidFill>
                <a:schemeClr val="bg1"/>
              </a:solidFill>
              <a:latin typeface="华文新魏" panose="02010800040101010101" pitchFamily="2" charset="-122"/>
              <a:ea typeface="华文新魏" panose="02010800040101010101" pitchFamily="2" charset="-122"/>
            </a:endParaRPr>
          </a:p>
        </p:txBody>
      </p:sp>
      <p:sp>
        <p:nvSpPr>
          <p:cNvPr id="9" name="文本框 1">
            <a:extLst>
              <a:ext uri="{FF2B5EF4-FFF2-40B4-BE49-F238E27FC236}">
                <a16:creationId xmlns:a16="http://schemas.microsoft.com/office/drawing/2014/main" id="{C18D8D24-3238-41E8-89D7-BD916A53D8C5}"/>
              </a:ext>
            </a:extLst>
          </p:cNvPr>
          <p:cNvSpPr txBox="1">
            <a:spLocks noChangeArrowheads="1"/>
          </p:cNvSpPr>
          <p:nvPr/>
        </p:nvSpPr>
        <p:spPr bwMode="auto">
          <a:xfrm>
            <a:off x="1586471" y="2547566"/>
            <a:ext cx="10177463" cy="1217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defRPr/>
            </a:pPr>
            <a:r>
              <a:rPr lang="en-US" altLang="zh-CN" sz="5400" dirty="0">
                <a:solidFill>
                  <a:schemeClr val="bg1"/>
                </a:solidFill>
                <a:latin typeface="+mn-lt"/>
                <a:ea typeface="华文楷体" panose="02010600040101010101" pitchFamily="2" charset="-122"/>
              </a:rPr>
              <a:t>3. </a:t>
            </a:r>
            <a:r>
              <a:rPr lang="en-US" altLang="zh-CN" sz="5400" b="1" dirty="0">
                <a:solidFill>
                  <a:schemeClr val="bg1"/>
                </a:solidFill>
                <a:latin typeface="华文楷体" panose="02010600040101010101" pitchFamily="2" charset="-122"/>
                <a:ea typeface="华文楷体" panose="02010600040101010101" pitchFamily="2" charset="-122"/>
              </a:rPr>
              <a:t>X</a:t>
            </a:r>
            <a:r>
              <a:rPr lang="zh-CN" altLang="en-US" sz="5400" b="1" dirty="0">
                <a:solidFill>
                  <a:schemeClr val="bg1"/>
                </a:solidFill>
                <a:latin typeface="华文楷体" panose="02010600040101010101" pitchFamily="2" charset="-122"/>
                <a:ea typeface="华文楷体" panose="02010600040101010101" pitchFamily="2" charset="-122"/>
              </a:rPr>
              <a:t>方向加载不同</a:t>
            </a:r>
            <a:r>
              <a:rPr lang="en-US" altLang="zh-CN" sz="5400" b="1" dirty="0">
                <a:solidFill>
                  <a:schemeClr val="bg1"/>
                </a:solidFill>
                <a:latin typeface="华文楷体" panose="02010600040101010101" pitchFamily="2" charset="-122"/>
                <a:ea typeface="华文楷体" panose="02010600040101010101" pitchFamily="2" charset="-122"/>
              </a:rPr>
              <a:t>θ</a:t>
            </a:r>
            <a:r>
              <a:rPr lang="zh-CN" altLang="en-US" sz="5400" b="1" dirty="0">
                <a:solidFill>
                  <a:schemeClr val="bg1"/>
                </a:solidFill>
                <a:latin typeface="华文楷体" panose="02010600040101010101" pitchFamily="2" charset="-122"/>
                <a:ea typeface="华文楷体" panose="02010600040101010101" pitchFamily="2" charset="-122"/>
              </a:rPr>
              <a:t>应力应变曲线</a:t>
            </a:r>
            <a:endParaRPr lang="en-US" altLang="zh-CN" sz="5400" b="1"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7912166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
            <a:extLst>
              <a:ext uri="{FF2B5EF4-FFF2-40B4-BE49-F238E27FC236}">
                <a16:creationId xmlns:a16="http://schemas.microsoft.com/office/drawing/2014/main" id="{675E6465-842D-44D7-A7BC-CD79834E0276}"/>
              </a:ext>
            </a:extLst>
          </p:cNvPr>
          <p:cNvGrpSpPr>
            <a:grpSpLocks/>
          </p:cNvGrpSpPr>
          <p:nvPr/>
        </p:nvGrpSpPr>
        <p:grpSpPr bwMode="auto">
          <a:xfrm flipH="1">
            <a:off x="11182350" y="0"/>
            <a:ext cx="1009650" cy="1009650"/>
            <a:chOff x="0" y="0"/>
            <a:chExt cx="3600450" cy="3600450"/>
          </a:xfrm>
        </p:grpSpPr>
        <p:sp>
          <p:nvSpPr>
            <p:cNvPr id="8" name="直角三角形 7">
              <a:extLst>
                <a:ext uri="{FF2B5EF4-FFF2-40B4-BE49-F238E27FC236}">
                  <a16:creationId xmlns:a16="http://schemas.microsoft.com/office/drawing/2014/main" id="{16E28F26-595A-4062-A5B8-4E87727895DA}"/>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a:extLst>
                <a:ext uri="{FF2B5EF4-FFF2-40B4-BE49-F238E27FC236}">
                  <a16:creationId xmlns:a16="http://schemas.microsoft.com/office/drawing/2014/main" id="{3BB440FD-BC31-42CC-912E-4A2515B39514}"/>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179" name="组合 14">
            <a:extLst>
              <a:ext uri="{FF2B5EF4-FFF2-40B4-BE49-F238E27FC236}">
                <a16:creationId xmlns:a16="http://schemas.microsoft.com/office/drawing/2014/main" id="{5F79C7E5-CEB5-4DF9-8137-9FDB26125BB0}"/>
              </a:ext>
            </a:extLst>
          </p:cNvPr>
          <p:cNvGrpSpPr>
            <a:grpSpLocks/>
          </p:cNvGrpSpPr>
          <p:nvPr/>
        </p:nvGrpSpPr>
        <p:grpSpPr bwMode="auto">
          <a:xfrm flipV="1">
            <a:off x="0" y="5829300"/>
            <a:ext cx="1028700" cy="1028700"/>
            <a:chOff x="0" y="0"/>
            <a:chExt cx="3600450" cy="3600450"/>
          </a:xfrm>
        </p:grpSpPr>
        <p:sp>
          <p:nvSpPr>
            <p:cNvPr id="16" name="直角三角形 15">
              <a:extLst>
                <a:ext uri="{FF2B5EF4-FFF2-40B4-BE49-F238E27FC236}">
                  <a16:creationId xmlns:a16="http://schemas.microsoft.com/office/drawing/2014/main" id="{C4FD3594-BAFE-4520-915E-1E75D335AE1E}"/>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a:extLst>
                <a:ext uri="{FF2B5EF4-FFF2-40B4-BE49-F238E27FC236}">
                  <a16:creationId xmlns:a16="http://schemas.microsoft.com/office/drawing/2014/main" id="{80D3C764-4393-439B-89B3-761407CD006E}"/>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50180" name="图片 3">
            <a:extLst>
              <a:ext uri="{FF2B5EF4-FFF2-40B4-BE49-F238E27FC236}">
                <a16:creationId xmlns:a16="http://schemas.microsoft.com/office/drawing/2014/main" id="{659F8D9C-CB39-45EB-A122-28DD27903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252"/>
          <a:stretch>
            <a:fillRect/>
          </a:stretch>
        </p:blipFill>
        <p:spPr bwMode="auto">
          <a:xfrm>
            <a:off x="250825" y="212725"/>
            <a:ext cx="9032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矩形 4">
            <a:extLst>
              <a:ext uri="{FF2B5EF4-FFF2-40B4-BE49-F238E27FC236}">
                <a16:creationId xmlns:a16="http://schemas.microsoft.com/office/drawing/2014/main" id="{300DF3E3-205E-48CA-8DA6-E89F73D2DBEE}"/>
              </a:ext>
            </a:extLst>
          </p:cNvPr>
          <p:cNvSpPr>
            <a:spLocks noChangeArrowheads="1"/>
          </p:cNvSpPr>
          <p:nvPr/>
        </p:nvSpPr>
        <p:spPr bwMode="auto">
          <a:xfrm>
            <a:off x="1154113" y="41275"/>
            <a:ext cx="7409401"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4000" b="1" dirty="0">
                <a:latin typeface="华文楷体" panose="02010600040101010101" pitchFamily="2" charset="-122"/>
                <a:ea typeface="华文楷体" panose="02010600040101010101" pitchFamily="2" charset="-122"/>
              </a:rPr>
              <a:t>3. X</a:t>
            </a:r>
            <a:r>
              <a:rPr lang="zh-CN" altLang="en-US" sz="4000" b="1" dirty="0">
                <a:latin typeface="华文楷体" panose="02010600040101010101" pitchFamily="2" charset="-122"/>
                <a:ea typeface="华文楷体" panose="02010600040101010101" pitchFamily="2" charset="-122"/>
              </a:rPr>
              <a:t>方向加载不同</a:t>
            </a:r>
            <a:r>
              <a:rPr lang="en-US" altLang="zh-CN" sz="4000" b="1" dirty="0">
                <a:latin typeface="华文楷体" panose="02010600040101010101" pitchFamily="2" charset="-122"/>
                <a:ea typeface="华文楷体" panose="02010600040101010101" pitchFamily="2" charset="-122"/>
              </a:rPr>
              <a:t>θ</a:t>
            </a:r>
            <a:r>
              <a:rPr lang="zh-CN" altLang="en-US" sz="4000" b="1" dirty="0">
                <a:latin typeface="华文楷体" panose="02010600040101010101" pitchFamily="2" charset="-122"/>
                <a:ea typeface="华文楷体" panose="02010600040101010101" pitchFamily="2" charset="-122"/>
              </a:rPr>
              <a:t>应力应变曲线</a:t>
            </a:r>
          </a:p>
        </p:txBody>
      </p:sp>
      <p:sp>
        <p:nvSpPr>
          <p:cNvPr id="50182" name="矩形 12">
            <a:extLst>
              <a:ext uri="{FF2B5EF4-FFF2-40B4-BE49-F238E27FC236}">
                <a16:creationId xmlns:a16="http://schemas.microsoft.com/office/drawing/2014/main" id="{F146B3AD-69CD-4463-BE65-0D2801614E51}"/>
              </a:ext>
            </a:extLst>
          </p:cNvPr>
          <p:cNvSpPr>
            <a:spLocks noChangeArrowheads="1"/>
          </p:cNvSpPr>
          <p:nvPr/>
        </p:nvSpPr>
        <p:spPr bwMode="auto">
          <a:xfrm>
            <a:off x="1154113" y="833438"/>
            <a:ext cx="2403222" cy="76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b="1" dirty="0">
                <a:latin typeface="华文楷体" panose="02010600040101010101" pitchFamily="2" charset="-122"/>
                <a:ea typeface="华文楷体" panose="02010600040101010101" pitchFamily="2" charset="-122"/>
              </a:rPr>
              <a:t>3.0 </a:t>
            </a:r>
            <a:r>
              <a:rPr lang="zh-CN" altLang="en-US" sz="3200" b="1" dirty="0">
                <a:latin typeface="华文楷体" panose="02010600040101010101" pitchFamily="2" charset="-122"/>
                <a:ea typeface="华文楷体" panose="02010600040101010101" pitchFamily="2" charset="-122"/>
              </a:rPr>
              <a:t>理论概述</a:t>
            </a:r>
            <a:endParaRPr lang="en-US" altLang="zh-CN" sz="3200" b="1" dirty="0">
              <a:latin typeface="华文楷体" panose="02010600040101010101" pitchFamily="2" charset="-122"/>
              <a:ea typeface="华文楷体" panose="02010600040101010101" pitchFamily="2" charset="-122"/>
            </a:endParaRPr>
          </a:p>
        </p:txBody>
      </p:sp>
      <p:pic>
        <p:nvPicPr>
          <p:cNvPr id="14" name="图片 13">
            <a:extLst>
              <a:ext uri="{FF2B5EF4-FFF2-40B4-BE49-F238E27FC236}">
                <a16:creationId xmlns:a16="http://schemas.microsoft.com/office/drawing/2014/main" id="{BFBA2205-85D3-4220-BCFD-434C3B4EE917}"/>
              </a:ext>
            </a:extLst>
          </p:cNvPr>
          <p:cNvPicPr>
            <a:picLocks noChangeAspect="1"/>
          </p:cNvPicPr>
          <p:nvPr/>
        </p:nvPicPr>
        <p:blipFill rotWithShape="1">
          <a:blip r:embed="rId3"/>
          <a:srcRect l="4768" t="44903" r="14017"/>
          <a:stretch/>
        </p:blipFill>
        <p:spPr>
          <a:xfrm>
            <a:off x="514350" y="1776658"/>
            <a:ext cx="11444816" cy="876300"/>
          </a:xfrm>
          <a:prstGeom prst="rect">
            <a:avLst/>
          </a:prstGeom>
        </p:spPr>
      </p:pic>
      <p:pic>
        <p:nvPicPr>
          <p:cNvPr id="21" name="图片 20">
            <a:extLst>
              <a:ext uri="{FF2B5EF4-FFF2-40B4-BE49-F238E27FC236}">
                <a16:creationId xmlns:a16="http://schemas.microsoft.com/office/drawing/2014/main" id="{D01558CB-8F59-427A-8A78-478AD77EAE95}"/>
              </a:ext>
            </a:extLst>
          </p:cNvPr>
          <p:cNvPicPr>
            <a:picLocks noChangeAspect="1"/>
          </p:cNvPicPr>
          <p:nvPr/>
        </p:nvPicPr>
        <p:blipFill rotWithShape="1">
          <a:blip r:embed="rId4"/>
          <a:srcRect l="30347" r="30694"/>
          <a:stretch/>
        </p:blipFill>
        <p:spPr>
          <a:xfrm>
            <a:off x="424657" y="3443043"/>
            <a:ext cx="6393221" cy="1852042"/>
          </a:xfrm>
          <a:prstGeom prst="rect">
            <a:avLst/>
          </a:prstGeom>
        </p:spPr>
      </p:pic>
      <p:pic>
        <p:nvPicPr>
          <p:cNvPr id="27" name="图片 26">
            <a:extLst>
              <a:ext uri="{FF2B5EF4-FFF2-40B4-BE49-F238E27FC236}">
                <a16:creationId xmlns:a16="http://schemas.microsoft.com/office/drawing/2014/main" id="{1869B78B-DBC3-48AC-8E7A-14F896B5892A}"/>
              </a:ext>
            </a:extLst>
          </p:cNvPr>
          <p:cNvPicPr>
            <a:picLocks noChangeAspect="1"/>
          </p:cNvPicPr>
          <p:nvPr/>
        </p:nvPicPr>
        <p:blipFill rotWithShape="1">
          <a:blip r:embed="rId5"/>
          <a:srcRect l="39162" r="39884"/>
          <a:stretch/>
        </p:blipFill>
        <p:spPr>
          <a:xfrm>
            <a:off x="9394614" y="3751653"/>
            <a:ext cx="2292561" cy="1234821"/>
          </a:xfrm>
          <a:prstGeom prst="rect">
            <a:avLst/>
          </a:prstGeom>
        </p:spPr>
      </p:pic>
      <p:sp>
        <p:nvSpPr>
          <p:cNvPr id="28" name="箭头: 右 27">
            <a:extLst>
              <a:ext uri="{FF2B5EF4-FFF2-40B4-BE49-F238E27FC236}">
                <a16:creationId xmlns:a16="http://schemas.microsoft.com/office/drawing/2014/main" id="{0E038FE8-521B-45FE-9330-D3BBFB232A46}"/>
              </a:ext>
            </a:extLst>
          </p:cNvPr>
          <p:cNvSpPr/>
          <p:nvPr/>
        </p:nvSpPr>
        <p:spPr>
          <a:xfrm>
            <a:off x="6817878" y="4270085"/>
            <a:ext cx="2488168" cy="159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D89252E9-80E9-4657-B1A4-90E1F828D5FA}"/>
                  </a:ext>
                </a:extLst>
              </p:cNvPr>
              <p:cNvSpPr txBox="1"/>
              <p:nvPr/>
            </p:nvSpPr>
            <p:spPr>
              <a:xfrm>
                <a:off x="6746906" y="3815238"/>
                <a:ext cx="264770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𝑥</m:t>
                          </m:r>
                        </m:sub>
                      </m:sSub>
                      <m:r>
                        <a:rPr lang="zh-CN" altLang="en-US" i="0">
                          <a:latin typeface="Cambria Math" panose="02040503050406030204" pitchFamily="18" charset="0"/>
                        </a:rPr>
                        <m:t>=</m:t>
                      </m:r>
                      <m:r>
                        <m:rPr>
                          <m:sty m:val="p"/>
                        </m:rPr>
                        <a:rPr lang="zh-CN" altLang="en-US" i="0">
                          <a:latin typeface="Cambria Math" panose="02040503050406030204" pitchFamily="18" charset="0"/>
                        </a:rPr>
                        <m:t>σ</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σ</m:t>
                          </m:r>
                        </m:e>
                        <m:sub>
                          <m:r>
                            <a:rPr lang="zh-CN" altLang="en-US" i="1">
                              <a:latin typeface="Cambria Math" panose="02040503050406030204" pitchFamily="18" charset="0"/>
                            </a:rPr>
                            <m:t>𝑦</m:t>
                          </m:r>
                        </m:sub>
                      </m:sSub>
                      <m:r>
                        <a:rPr lang="zh-CN" altLang="en-US" i="0">
                          <a:latin typeface="Cambria Math" panose="02040503050406030204" pitchFamily="18" charset="0"/>
                        </a:rPr>
                        <m:t>=0,</m:t>
                      </m:r>
                      <m:sSub>
                        <m:sSubPr>
                          <m:ctrlPr>
                            <a:rPr lang="zh-CN" altLang="en-US" i="1">
                              <a:solidFill>
                                <a:srgbClr val="836967"/>
                              </a:solidFill>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τ</m:t>
                          </m:r>
                        </m:e>
                        <m:sub>
                          <m:r>
                            <a:rPr lang="zh-CN" altLang="en-US" i="1">
                              <a:latin typeface="Cambria Math" panose="02040503050406030204" pitchFamily="18" charset="0"/>
                            </a:rPr>
                            <m:t>𝑥𝑦</m:t>
                          </m:r>
                        </m:sub>
                      </m:sSub>
                      <m:r>
                        <a:rPr lang="zh-CN" altLang="en-US" i="0">
                          <a:latin typeface="Cambria Math" panose="02040503050406030204" pitchFamily="18" charset="0"/>
                        </a:rPr>
                        <m:t>=0</m:t>
                      </m:r>
                    </m:oMath>
                  </m:oMathPara>
                </a14:m>
                <a:endParaRPr lang="zh-CN" altLang="en-US" dirty="0"/>
              </a:p>
            </p:txBody>
          </p:sp>
        </mc:Choice>
        <mc:Fallback>
          <p:sp>
            <p:nvSpPr>
              <p:cNvPr id="41" name="文本框 40">
                <a:extLst>
                  <a:ext uri="{FF2B5EF4-FFF2-40B4-BE49-F238E27FC236}">
                    <a16:creationId xmlns:a16="http://schemas.microsoft.com/office/drawing/2014/main" id="{D89252E9-80E9-4657-B1A4-90E1F828D5FA}"/>
                  </a:ext>
                </a:extLst>
              </p:cNvPr>
              <p:cNvSpPr txBox="1">
                <a:spLocks noRot="1" noChangeAspect="1" noMove="1" noResize="1" noEditPoints="1" noAdjustHandles="1" noChangeArrowheads="1" noChangeShapeType="1" noTextEdit="1"/>
              </p:cNvSpPr>
              <p:nvPr/>
            </p:nvSpPr>
            <p:spPr>
              <a:xfrm>
                <a:off x="6746906" y="3815238"/>
                <a:ext cx="2647708" cy="391261"/>
              </a:xfrm>
              <a:prstGeom prst="rect">
                <a:avLst/>
              </a:prstGeom>
              <a:blipFill>
                <a:blip r:embed="rId6"/>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45A9FC8-26F6-44FA-B662-5D5BBEFB396F}"/>
                  </a:ext>
                </a:extLst>
              </p:cNvPr>
              <p:cNvSpPr txBox="1"/>
              <p:nvPr/>
            </p:nvSpPr>
            <p:spPr>
              <a:xfrm>
                <a:off x="6795132" y="4442199"/>
                <a:ext cx="26477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𝑥</m:t>
                          </m:r>
                        </m:sub>
                      </m:sSub>
                      <m:r>
                        <a:rPr lang="zh-CN" altLang="en-US" i="0">
                          <a:latin typeface="Cambria Math" panose="02040503050406030204" pitchFamily="18" charset="0"/>
                        </a:rPr>
                        <m:t>=</m:t>
                      </m:r>
                      <m:r>
                        <m:rPr>
                          <m:sty m:val="p"/>
                        </m:rPr>
                        <a:rPr lang="zh-CN" altLang="en-US" i="0">
                          <a:latin typeface="Cambria Math" panose="02040503050406030204" pitchFamily="18" charset="0"/>
                        </a:rPr>
                        <m:t>σ</m:t>
                      </m:r>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0,200</m:t>
                          </m:r>
                        </m:e>
                      </m:d>
                      <m:r>
                        <a:rPr lang="en-US" altLang="zh-CN" b="0" i="1" smtClean="0">
                          <a:latin typeface="Cambria Math" panose="02040503050406030204" pitchFamily="18" charset="0"/>
                        </a:rPr>
                        <m:t>𝑀𝑃𝑎</m:t>
                      </m:r>
                    </m:oMath>
                  </m:oMathPara>
                </a14:m>
                <a:endParaRPr lang="zh-CN" altLang="en-US" dirty="0"/>
              </a:p>
            </p:txBody>
          </p:sp>
        </mc:Choice>
        <mc:Fallback xmlns="">
          <p:sp>
            <p:nvSpPr>
              <p:cNvPr id="42" name="文本框 41">
                <a:extLst>
                  <a:ext uri="{FF2B5EF4-FFF2-40B4-BE49-F238E27FC236}">
                    <a16:creationId xmlns:a16="http://schemas.microsoft.com/office/drawing/2014/main" id="{B45A9FC8-26F6-44FA-B662-5D5BBEFB396F}"/>
                  </a:ext>
                </a:extLst>
              </p:cNvPr>
              <p:cNvSpPr txBox="1">
                <a:spLocks noRot="1" noChangeAspect="1" noMove="1" noResize="1" noEditPoints="1" noAdjustHandles="1" noChangeArrowheads="1" noChangeShapeType="1" noTextEdit="1"/>
              </p:cNvSpPr>
              <p:nvPr/>
            </p:nvSpPr>
            <p:spPr>
              <a:xfrm>
                <a:off x="6795132" y="4442199"/>
                <a:ext cx="2647708"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0724554"/>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b758c575d3afaa4a23037e74bea4a653611b5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3420</TotalTime>
  <Words>1535</Words>
  <Application>Microsoft Office PowerPoint</Application>
  <PresentationFormat>宽屏</PresentationFormat>
  <Paragraphs>90</Paragraphs>
  <Slides>28</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华文新魏</vt:lpstr>
      <vt:lpstr>楷体</vt:lpstr>
      <vt:lpstr>Arial</vt:lpstr>
      <vt:lpstr>华文楷体</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AH</dc:creator>
  <cp:lastModifiedBy>Wu Zheming</cp:lastModifiedBy>
  <cp:revision>218</cp:revision>
  <dcterms:created xsi:type="dcterms:W3CDTF">2015-06-07T14:37:00Z</dcterms:created>
  <dcterms:modified xsi:type="dcterms:W3CDTF">2021-12-12T14:50:56Z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2052-11.1.0.9292</vt:lpwstr>
  </property>
</Properties>
</file>